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handoutMasterIdLst>
    <p:handoutMasterId r:id="rId24"/>
  </p:handoutMasterIdLst>
  <p:sldIdLst>
    <p:sldId id="259" r:id="rId2"/>
    <p:sldId id="257" r:id="rId3"/>
    <p:sldId id="258" r:id="rId4"/>
    <p:sldId id="260" r:id="rId5"/>
    <p:sldId id="261" r:id="rId6"/>
    <p:sldId id="270" r:id="rId7"/>
    <p:sldId id="271" r:id="rId8"/>
    <p:sldId id="272" r:id="rId9"/>
    <p:sldId id="273" r:id="rId10"/>
    <p:sldId id="274" r:id="rId11"/>
    <p:sldId id="265" r:id="rId12"/>
    <p:sldId id="268" r:id="rId13"/>
    <p:sldId id="267" r:id="rId14"/>
    <p:sldId id="281" r:id="rId15"/>
    <p:sldId id="275" r:id="rId16"/>
    <p:sldId id="276" r:id="rId17"/>
    <p:sldId id="269" r:id="rId18"/>
    <p:sldId id="278" r:id="rId19"/>
    <p:sldId id="277" r:id="rId20"/>
    <p:sldId id="279" r:id="rId21"/>
    <p:sldId id="280"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391" autoAdjust="0"/>
  </p:normalViewPr>
  <p:slideViewPr>
    <p:cSldViewPr snapToGrid="0" snapToObjects="1">
      <p:cViewPr varScale="1">
        <p:scale>
          <a:sx n="69" d="100"/>
          <a:sy n="69" d="100"/>
        </p:scale>
        <p:origin x="-198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58593B-9BC6-6F49-A35F-C4C23D8F57FE}" type="datetimeFigureOut">
              <a:rPr lang="en-US" smtClean="0"/>
              <a:t>5/11/15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1D54BBE-02BC-F547-BACD-D9D09619CFA8}" type="slidenum">
              <a:rPr lang="en-US" smtClean="0"/>
              <a:t>‹#›</a:t>
            </a:fld>
            <a:endParaRPr lang="en-US"/>
          </a:p>
        </p:txBody>
      </p:sp>
    </p:spTree>
    <p:extLst>
      <p:ext uri="{BB962C8B-B14F-4D97-AF65-F5344CB8AC3E}">
        <p14:creationId xmlns:p14="http://schemas.microsoft.com/office/powerpoint/2010/main" val="21354878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6985B5-F863-F74E-A9F4-FC7BFC6564B3}" type="datetimeFigureOut">
              <a:rPr lang="en-US" smtClean="0"/>
              <a:t>5/11/15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493416-9ADB-AC4F-A2BC-F7F054C2011E}" type="slidenum">
              <a:rPr lang="en-US" smtClean="0"/>
              <a:t>‹#›</a:t>
            </a:fld>
            <a:endParaRPr lang="en-US"/>
          </a:p>
        </p:txBody>
      </p:sp>
    </p:spTree>
    <p:extLst>
      <p:ext uri="{BB962C8B-B14F-4D97-AF65-F5344CB8AC3E}">
        <p14:creationId xmlns:p14="http://schemas.microsoft.com/office/powerpoint/2010/main" val="3505730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493416-9ADB-AC4F-A2BC-F7F054C2011E}" type="slidenum">
              <a:rPr lang="en-US" smtClean="0"/>
              <a:t>1</a:t>
            </a:fld>
            <a:endParaRPr lang="en-US"/>
          </a:p>
        </p:txBody>
      </p:sp>
    </p:spTree>
    <p:extLst>
      <p:ext uri="{BB962C8B-B14F-4D97-AF65-F5344CB8AC3E}">
        <p14:creationId xmlns:p14="http://schemas.microsoft.com/office/powerpoint/2010/main" val="2068057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DA493416-9ADB-AC4F-A2BC-F7F054C2011E}" type="slidenum">
              <a:rPr lang="en-US" smtClean="0"/>
              <a:t>10</a:t>
            </a:fld>
            <a:endParaRPr lang="en-US"/>
          </a:p>
        </p:txBody>
      </p:sp>
    </p:spTree>
    <p:extLst>
      <p:ext uri="{BB962C8B-B14F-4D97-AF65-F5344CB8AC3E}">
        <p14:creationId xmlns:p14="http://schemas.microsoft.com/office/powerpoint/2010/main" val="1992128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smtClean="0">
                <a:solidFill>
                  <a:schemeClr val="bg1"/>
                </a:solidFill>
              </a:rPr>
              <a:t>ADVANTAGES:</a:t>
            </a:r>
          </a:p>
          <a:p>
            <a:pPr marL="342900" indent="-342900">
              <a:buFont typeface="Arial"/>
              <a:buChar char="•"/>
            </a:pPr>
            <a:r>
              <a:rPr lang="en-US" sz="1200" dirty="0" smtClean="0">
                <a:solidFill>
                  <a:schemeClr val="bg1"/>
                </a:solidFill>
              </a:rPr>
              <a:t>Fast Iterations</a:t>
            </a:r>
          </a:p>
          <a:p>
            <a:pPr marL="342900" indent="-342900">
              <a:buFont typeface="Arial"/>
              <a:buChar char="•"/>
            </a:pPr>
            <a:r>
              <a:rPr lang="en-US" sz="1200" dirty="0" smtClean="0">
                <a:solidFill>
                  <a:schemeClr val="bg1"/>
                </a:solidFill>
              </a:rPr>
              <a:t>Cheap</a:t>
            </a:r>
          </a:p>
          <a:p>
            <a:pPr marL="342900" indent="-342900">
              <a:buFont typeface="Arial"/>
              <a:buChar char="•"/>
            </a:pPr>
            <a:r>
              <a:rPr lang="en-US" sz="1200" dirty="0" smtClean="0">
                <a:solidFill>
                  <a:schemeClr val="bg1"/>
                </a:solidFill>
              </a:rPr>
              <a:t>Doesn’t require knowledge of any programs</a:t>
            </a:r>
          </a:p>
          <a:p>
            <a:pPr marL="342900" indent="-342900">
              <a:buFont typeface="Arial"/>
              <a:buChar char="•"/>
            </a:pPr>
            <a:r>
              <a:rPr lang="en-US" sz="1200" dirty="0" smtClean="0">
                <a:solidFill>
                  <a:schemeClr val="bg1"/>
                </a:solidFill>
              </a:rPr>
              <a:t>You’re not limited by the capabilities of a program</a:t>
            </a:r>
          </a:p>
          <a:p>
            <a:pPr marL="342900" indent="-342900">
              <a:buFont typeface="Arial"/>
              <a:buChar char="•"/>
            </a:pPr>
            <a:endParaRPr lang="en-US" sz="1200" dirty="0" smtClean="0">
              <a:solidFill>
                <a:schemeClr val="bg1"/>
              </a:solidFill>
            </a:endParaRPr>
          </a:p>
          <a:p>
            <a:r>
              <a:rPr lang="en-US" sz="1600" dirty="0" smtClean="0">
                <a:solidFill>
                  <a:schemeClr val="bg1"/>
                </a:solidFill>
              </a:rPr>
              <a:t>DISADVANTAGES:</a:t>
            </a:r>
          </a:p>
          <a:p>
            <a:pPr marL="457200" indent="-457200">
              <a:buFont typeface="Arial"/>
              <a:buChar char="•"/>
            </a:pPr>
            <a:r>
              <a:rPr lang="en-US" sz="1200" dirty="0" smtClean="0">
                <a:solidFill>
                  <a:schemeClr val="bg1"/>
                </a:solidFill>
              </a:rPr>
              <a:t>Some concepts are difficult to demonstrate</a:t>
            </a:r>
            <a:endParaRPr lang="en-US" sz="1200" dirty="0" smtClean="0">
              <a:solidFill>
                <a:schemeClr val="tx1"/>
              </a:solidFill>
            </a:endParaRPr>
          </a:p>
          <a:p>
            <a:pPr marL="914400" lvl="1" indent="-457200">
              <a:buFont typeface="Arial"/>
              <a:buChar char="•"/>
            </a:pPr>
            <a:r>
              <a:rPr lang="en-US" dirty="0" smtClean="0"/>
              <a:t>Concepts </a:t>
            </a:r>
            <a:r>
              <a:rPr lang="en-US" dirty="0" smtClean="0"/>
              <a:t>difficult to represent:</a:t>
            </a:r>
          </a:p>
          <a:p>
            <a:pPr marL="1085850" lvl="2" indent="-171450">
              <a:buFontTx/>
              <a:buChar char="-"/>
            </a:pPr>
            <a:r>
              <a:rPr lang="en-US" dirty="0" smtClean="0"/>
              <a:t>Page loading</a:t>
            </a:r>
            <a:r>
              <a:rPr lang="en-US" baseline="0" dirty="0" smtClean="0"/>
              <a:t> time</a:t>
            </a:r>
          </a:p>
          <a:p>
            <a:pPr marL="1085850" lvl="2" indent="-171450">
              <a:buFontTx/>
              <a:buChar char="-"/>
            </a:pPr>
            <a:r>
              <a:rPr lang="en-US" baseline="0" dirty="0" smtClean="0"/>
              <a:t>Refresh</a:t>
            </a:r>
          </a:p>
          <a:p>
            <a:pPr marL="1085850" lvl="2" indent="-171450">
              <a:buFontTx/>
              <a:buChar char="-"/>
            </a:pPr>
            <a:r>
              <a:rPr lang="en-US" baseline="0" dirty="0" smtClean="0"/>
              <a:t>Horizontal/Vertical </a:t>
            </a:r>
            <a:r>
              <a:rPr lang="en-US" baseline="0" dirty="0" smtClean="0"/>
              <a:t>scrolling</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dirty="0" smtClean="0">
                <a:solidFill>
                  <a:schemeClr val="bg1"/>
                </a:solidFill>
              </a:rPr>
              <a:t>With sketches you can’t represent colors or fonts (need a printout)</a:t>
            </a:r>
          </a:p>
          <a:p>
            <a:pPr marL="0" lvl="0" indent="0">
              <a:buFontTx/>
              <a:buNone/>
            </a:pPr>
            <a:endParaRPr lang="en-US" baseline="0" dirty="0" smtClean="0"/>
          </a:p>
          <a:p>
            <a:pPr marL="628650" lvl="1" indent="-171450">
              <a:buFontTx/>
              <a:buChar char="-"/>
            </a:pPr>
            <a:endParaRPr lang="en-US" dirty="0" smtClean="0"/>
          </a:p>
        </p:txBody>
      </p:sp>
      <p:sp>
        <p:nvSpPr>
          <p:cNvPr id="4" name="Slide Number Placeholder 3"/>
          <p:cNvSpPr>
            <a:spLocks noGrp="1"/>
          </p:cNvSpPr>
          <p:nvPr>
            <p:ph type="sldNum" sz="quarter" idx="10"/>
          </p:nvPr>
        </p:nvSpPr>
        <p:spPr/>
        <p:txBody>
          <a:bodyPr/>
          <a:lstStyle/>
          <a:p>
            <a:fld id="{DA493416-9ADB-AC4F-A2BC-F7F054C2011E}" type="slidenum">
              <a:rPr lang="en-US" smtClean="0"/>
              <a:t>11</a:t>
            </a:fld>
            <a:endParaRPr lang="en-US"/>
          </a:p>
        </p:txBody>
      </p:sp>
    </p:spTree>
    <p:extLst>
      <p:ext uri="{BB962C8B-B14F-4D97-AF65-F5344CB8AC3E}">
        <p14:creationId xmlns:p14="http://schemas.microsoft.com/office/powerpoint/2010/main" val="1687835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solidFill>
                  <a:schemeClr val="bg1"/>
                </a:solidFill>
              </a:rPr>
              <a:t>ADVANTAGES:</a:t>
            </a:r>
          </a:p>
          <a:p>
            <a:pPr marL="342900" indent="-342900">
              <a:buFont typeface="Arial"/>
              <a:buChar char="•"/>
            </a:pPr>
            <a:r>
              <a:rPr lang="en-US" sz="1400" dirty="0" smtClean="0">
                <a:solidFill>
                  <a:schemeClr val="bg1"/>
                </a:solidFill>
              </a:rPr>
              <a:t>Fast Iterations</a:t>
            </a:r>
          </a:p>
          <a:p>
            <a:pPr marL="342900" indent="-342900">
              <a:buFont typeface="Arial"/>
              <a:buChar char="•"/>
            </a:pPr>
            <a:r>
              <a:rPr lang="en-US" sz="1400" dirty="0" smtClean="0">
                <a:solidFill>
                  <a:schemeClr val="bg1"/>
                </a:solidFill>
              </a:rPr>
              <a:t>Lots of resources out there to make these effectively</a:t>
            </a:r>
          </a:p>
          <a:p>
            <a:pPr marL="800100" lvl="1" indent="-342900">
              <a:buFont typeface="Arial"/>
              <a:buChar char="•"/>
            </a:pPr>
            <a:r>
              <a:rPr lang="en-US" sz="1400" dirty="0" err="1" smtClean="0">
                <a:solidFill>
                  <a:schemeClr val="bg1"/>
                </a:solidFill>
              </a:rPr>
              <a:t>Balsamiq</a:t>
            </a:r>
            <a:endParaRPr lang="en-US" sz="1400" dirty="0" smtClean="0">
              <a:solidFill>
                <a:schemeClr val="bg1"/>
              </a:solidFill>
            </a:endParaRPr>
          </a:p>
          <a:p>
            <a:pPr marL="800100" lvl="1" indent="-342900">
              <a:buFont typeface="Arial"/>
              <a:buChar char="•"/>
            </a:pPr>
            <a:r>
              <a:rPr lang="en-US" sz="1400" dirty="0" err="1" smtClean="0">
                <a:solidFill>
                  <a:schemeClr val="bg1"/>
                </a:solidFill>
              </a:rPr>
              <a:t>Axure</a:t>
            </a:r>
            <a:endParaRPr lang="en-US" sz="1400" dirty="0" smtClean="0">
              <a:solidFill>
                <a:schemeClr val="bg1"/>
              </a:solidFill>
            </a:endParaRPr>
          </a:p>
          <a:p>
            <a:pPr marL="800100" lvl="1" indent="-342900">
              <a:buFont typeface="Arial"/>
              <a:buChar char="•"/>
            </a:pPr>
            <a:r>
              <a:rPr lang="en-US" sz="1400" dirty="0" err="1" smtClean="0">
                <a:solidFill>
                  <a:schemeClr val="bg1"/>
                </a:solidFill>
              </a:rPr>
              <a:t>Omnigraffle</a:t>
            </a:r>
            <a:endParaRPr lang="en-US" sz="1400" dirty="0" smtClean="0">
              <a:solidFill>
                <a:schemeClr val="bg1"/>
              </a:solidFill>
            </a:endParaRPr>
          </a:p>
          <a:p>
            <a:pPr marL="800100" lvl="1" indent="-342900">
              <a:buFont typeface="Arial"/>
              <a:buChar char="•"/>
            </a:pPr>
            <a:r>
              <a:rPr lang="en-US" sz="1400" dirty="0" smtClean="0">
                <a:solidFill>
                  <a:schemeClr val="bg1"/>
                </a:solidFill>
              </a:rPr>
              <a:t>Marvel</a:t>
            </a:r>
          </a:p>
          <a:p>
            <a:pPr marL="342900" indent="-342900">
              <a:buFont typeface="Arial"/>
              <a:buChar char="•"/>
            </a:pPr>
            <a:r>
              <a:rPr lang="en-US" sz="1400" dirty="0" smtClean="0">
                <a:solidFill>
                  <a:schemeClr val="bg1"/>
                </a:solidFill>
              </a:rPr>
              <a:t>Doesn’t require knowledge of any programs</a:t>
            </a:r>
          </a:p>
          <a:p>
            <a:pPr marL="342900" indent="-342900">
              <a:buFont typeface="Arial"/>
              <a:buChar char="•"/>
            </a:pPr>
            <a:r>
              <a:rPr lang="en-US" sz="1400" dirty="0" smtClean="0">
                <a:solidFill>
                  <a:schemeClr val="bg1"/>
                </a:solidFill>
              </a:rPr>
              <a:t>You’re not limited by the capabilities of a program</a:t>
            </a:r>
          </a:p>
          <a:p>
            <a:pPr marL="342900" indent="-342900">
              <a:buFont typeface="Arial"/>
              <a:buChar char="•"/>
            </a:pPr>
            <a:endParaRPr lang="en-US" sz="1400" dirty="0" smtClean="0">
              <a:solidFill>
                <a:schemeClr val="bg1"/>
              </a:solidFill>
            </a:endParaRPr>
          </a:p>
          <a:p>
            <a:r>
              <a:rPr lang="en-US" sz="1400" dirty="0" smtClean="0">
                <a:solidFill>
                  <a:schemeClr val="bg1"/>
                </a:solidFill>
              </a:rPr>
              <a:t>DISADVANTAGES:</a:t>
            </a:r>
          </a:p>
          <a:p>
            <a:pPr marL="457200" indent="-457200">
              <a:buFont typeface="Arial"/>
              <a:buChar char="•"/>
            </a:pPr>
            <a:r>
              <a:rPr lang="en-US" sz="1400" dirty="0" smtClean="0">
                <a:solidFill>
                  <a:schemeClr val="bg1"/>
                </a:solidFill>
              </a:rPr>
              <a:t>More time consuming</a:t>
            </a:r>
          </a:p>
          <a:p>
            <a:pPr marL="457200" indent="-457200">
              <a:buFont typeface="Arial"/>
              <a:buChar char="•"/>
            </a:pPr>
            <a:r>
              <a:rPr lang="en-US" sz="1400" dirty="0" smtClean="0">
                <a:solidFill>
                  <a:schemeClr val="bg1"/>
                </a:solidFill>
              </a:rPr>
              <a:t>Learning curve with certain applications</a:t>
            </a:r>
          </a:p>
          <a:p>
            <a:pPr marL="457200" indent="-457200">
              <a:buFont typeface="Arial"/>
              <a:buChar char="•"/>
            </a:pPr>
            <a:r>
              <a:rPr lang="en-US" sz="1400" dirty="0" smtClean="0">
                <a:solidFill>
                  <a:schemeClr val="bg1"/>
                </a:solidFill>
              </a:rPr>
              <a:t>Cost</a:t>
            </a:r>
          </a:p>
          <a:p>
            <a:pPr marL="457200" indent="-457200">
              <a:buFont typeface="Arial"/>
              <a:buChar char="•"/>
            </a:pPr>
            <a:r>
              <a:rPr lang="en-US" sz="1400" dirty="0" smtClean="0">
                <a:solidFill>
                  <a:schemeClr val="bg1"/>
                </a:solidFill>
              </a:rPr>
              <a:t>Have to use built in styles</a:t>
            </a:r>
          </a:p>
          <a:p>
            <a:endParaRPr lang="en-US" sz="1400" dirty="0" smtClean="0">
              <a:solidFill>
                <a:schemeClr val="bg1"/>
              </a:solidFill>
            </a:endParaRPr>
          </a:p>
          <a:p>
            <a:pPr marL="457200" lvl="1" indent="0">
              <a:buFontTx/>
              <a:buNone/>
            </a:pPr>
            <a:endParaRPr lang="en-US" sz="1400" dirty="0" smtClean="0"/>
          </a:p>
        </p:txBody>
      </p:sp>
      <p:sp>
        <p:nvSpPr>
          <p:cNvPr id="4" name="Slide Number Placeholder 3"/>
          <p:cNvSpPr>
            <a:spLocks noGrp="1"/>
          </p:cNvSpPr>
          <p:nvPr>
            <p:ph type="sldNum" sz="quarter" idx="10"/>
          </p:nvPr>
        </p:nvSpPr>
        <p:spPr/>
        <p:txBody>
          <a:bodyPr/>
          <a:lstStyle/>
          <a:p>
            <a:fld id="{DA493416-9ADB-AC4F-A2BC-F7F054C2011E}" type="slidenum">
              <a:rPr lang="en-US" smtClean="0"/>
              <a:t>12</a:t>
            </a:fld>
            <a:endParaRPr lang="en-US"/>
          </a:p>
        </p:txBody>
      </p:sp>
    </p:spTree>
    <p:extLst>
      <p:ext uri="{BB962C8B-B14F-4D97-AF65-F5344CB8AC3E}">
        <p14:creationId xmlns:p14="http://schemas.microsoft.com/office/powerpoint/2010/main" val="1687835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err="1" smtClean="0">
                <a:solidFill>
                  <a:schemeClr val="bg1"/>
                </a:solidFill>
              </a:rPr>
              <a:t>Airbnb</a:t>
            </a:r>
            <a:endParaRPr lang="en-US" sz="1600" b="1" dirty="0" smtClean="0">
              <a:solidFill>
                <a:schemeClr val="bg1"/>
              </a:solidFill>
            </a:endParaRPr>
          </a:p>
          <a:p>
            <a:pPr marL="285750" indent="-285750">
              <a:buFontTx/>
              <a:buChar char="-"/>
            </a:pPr>
            <a:r>
              <a:rPr lang="en-US" sz="1600" b="0" baseline="0" dirty="0" smtClean="0">
                <a:solidFill>
                  <a:schemeClr val="bg1"/>
                </a:solidFill>
              </a:rPr>
              <a:t>Trying to make renting a place while traveling more affordable and personal (craigslist was too impersonal)</a:t>
            </a:r>
          </a:p>
          <a:p>
            <a:pPr marL="285750" indent="-285750">
              <a:buFontTx/>
              <a:buChar char="-"/>
            </a:pPr>
            <a:r>
              <a:rPr lang="en-US" sz="1600" b="0" baseline="0" dirty="0" smtClean="0">
                <a:solidFill>
                  <a:schemeClr val="bg1"/>
                </a:solidFill>
              </a:rPr>
              <a:t>Brian </a:t>
            </a:r>
            <a:r>
              <a:rPr lang="en-US" sz="1600" b="0" baseline="0" dirty="0" err="1" smtClean="0">
                <a:solidFill>
                  <a:schemeClr val="bg1"/>
                </a:solidFill>
              </a:rPr>
              <a:t>Chesky</a:t>
            </a:r>
            <a:r>
              <a:rPr lang="en-US" sz="1600" b="0" baseline="0" dirty="0" smtClean="0">
                <a:solidFill>
                  <a:schemeClr val="bg1"/>
                </a:solidFill>
              </a:rPr>
              <a:t> and Joe </a:t>
            </a:r>
            <a:r>
              <a:rPr lang="en-US" sz="1600" b="0" baseline="0" dirty="0" err="1" smtClean="0">
                <a:solidFill>
                  <a:schemeClr val="bg1"/>
                </a:solidFill>
              </a:rPr>
              <a:t>Gebbia</a:t>
            </a:r>
            <a:r>
              <a:rPr lang="en-US" sz="1600" b="0" baseline="0" dirty="0" smtClean="0">
                <a:solidFill>
                  <a:schemeClr val="bg1"/>
                </a:solidFill>
              </a:rPr>
              <a:t> Couldn’t afford rent in their SF apartment</a:t>
            </a:r>
          </a:p>
          <a:p>
            <a:pPr marL="285750" indent="-285750">
              <a:buFontTx/>
              <a:buChar char="-"/>
            </a:pPr>
            <a:r>
              <a:rPr lang="en-US" sz="1600" b="0" baseline="0" dirty="0" smtClean="0">
                <a:solidFill>
                  <a:schemeClr val="bg1"/>
                </a:solidFill>
              </a:rPr>
              <a:t>Big design conference coming up and not enough space for participants so they rented out 3 air mattresses for $80 each in their apartment</a:t>
            </a:r>
          </a:p>
          <a:p>
            <a:pPr marL="0" indent="0">
              <a:buFontTx/>
              <a:buNone/>
            </a:pPr>
            <a:endParaRPr lang="en-US" sz="1600" b="1" dirty="0" smtClean="0">
              <a:solidFill>
                <a:schemeClr val="bg1"/>
              </a:solidFill>
            </a:endParaRPr>
          </a:p>
          <a:p>
            <a:r>
              <a:rPr lang="en-US" sz="1600" b="1" dirty="0" smtClean="0">
                <a:solidFill>
                  <a:schemeClr val="bg1"/>
                </a:solidFill>
              </a:rPr>
              <a:t>ADVANTAGES:</a:t>
            </a:r>
          </a:p>
          <a:p>
            <a:pPr marL="342900" indent="-342900">
              <a:buFont typeface="Arial"/>
              <a:buChar char="•"/>
            </a:pPr>
            <a:r>
              <a:rPr lang="en-US" sz="1200" dirty="0" smtClean="0">
                <a:solidFill>
                  <a:schemeClr val="bg1"/>
                </a:solidFill>
              </a:rPr>
              <a:t>Learn exactly what your users need and how they will interact with it</a:t>
            </a:r>
          </a:p>
          <a:p>
            <a:pPr marL="342900" indent="-342900">
              <a:buFont typeface="Arial"/>
              <a:buChar char="•"/>
            </a:pPr>
            <a:r>
              <a:rPr lang="en-US" sz="1200" dirty="0" smtClean="0">
                <a:solidFill>
                  <a:schemeClr val="bg1"/>
                </a:solidFill>
              </a:rPr>
              <a:t>Cheap</a:t>
            </a:r>
          </a:p>
          <a:p>
            <a:pPr marL="342900" indent="-342900">
              <a:buFont typeface="Arial"/>
              <a:buChar char="•"/>
            </a:pPr>
            <a:r>
              <a:rPr lang="en-US" sz="1200" dirty="0" smtClean="0">
                <a:solidFill>
                  <a:schemeClr val="bg1"/>
                </a:solidFill>
              </a:rPr>
              <a:t>You’re not limited by the capabilities of a program/code</a:t>
            </a:r>
          </a:p>
          <a:p>
            <a:pPr marL="342900" indent="-342900">
              <a:buFont typeface="Arial"/>
              <a:buChar char="•"/>
            </a:pPr>
            <a:endParaRPr lang="en-US" sz="1200" dirty="0" smtClean="0">
              <a:solidFill>
                <a:schemeClr val="bg1"/>
              </a:solidFill>
            </a:endParaRPr>
          </a:p>
          <a:p>
            <a:r>
              <a:rPr lang="en-US" sz="1600" dirty="0" smtClean="0">
                <a:solidFill>
                  <a:schemeClr val="bg1"/>
                </a:solidFill>
              </a:rPr>
              <a:t>DISADVANTAGES:</a:t>
            </a:r>
          </a:p>
          <a:p>
            <a:pPr marL="457200" indent="-457200">
              <a:buFont typeface="Arial"/>
              <a:buChar char="•"/>
            </a:pPr>
            <a:r>
              <a:rPr lang="en-US" sz="1200" dirty="0" smtClean="0">
                <a:solidFill>
                  <a:schemeClr val="bg1"/>
                </a:solidFill>
              </a:rPr>
              <a:t>Very hands on/time consuming</a:t>
            </a:r>
          </a:p>
          <a:p>
            <a:pPr marL="457200" indent="-457200">
              <a:buFont typeface="Arial"/>
              <a:buChar char="•"/>
            </a:pPr>
            <a:r>
              <a:rPr lang="en-US" sz="1200" dirty="0" smtClean="0">
                <a:solidFill>
                  <a:schemeClr val="bg1"/>
                </a:solidFill>
              </a:rPr>
              <a:t>Can’t test interactions very well</a:t>
            </a:r>
          </a:p>
          <a:p>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DA493416-9ADB-AC4F-A2BC-F7F054C2011E}" type="slidenum">
              <a:rPr lang="en-US" smtClean="0"/>
              <a:t>13</a:t>
            </a:fld>
            <a:endParaRPr lang="en-US"/>
          </a:p>
        </p:txBody>
      </p:sp>
    </p:spTree>
    <p:extLst>
      <p:ext uri="{BB962C8B-B14F-4D97-AF65-F5344CB8AC3E}">
        <p14:creationId xmlns:p14="http://schemas.microsoft.com/office/powerpoint/2010/main" val="168783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493416-9ADB-AC4F-A2BC-F7F054C2011E}" type="slidenum">
              <a:rPr lang="en-US" smtClean="0"/>
              <a:t>14</a:t>
            </a:fld>
            <a:endParaRPr lang="en-US"/>
          </a:p>
        </p:txBody>
      </p:sp>
    </p:spTree>
    <p:extLst>
      <p:ext uri="{BB962C8B-B14F-4D97-AF65-F5344CB8AC3E}">
        <p14:creationId xmlns:p14="http://schemas.microsoft.com/office/powerpoint/2010/main" val="2822422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smtClean="0">
                <a:solidFill>
                  <a:schemeClr val="bg1"/>
                </a:solidFill>
              </a:rPr>
              <a:t>Prototyping</a:t>
            </a:r>
            <a:r>
              <a:rPr lang="en-US" sz="1200" baseline="0" dirty="0" smtClean="0">
                <a:solidFill>
                  <a:schemeClr val="bg1"/>
                </a:solidFill>
              </a:rPr>
              <a:t> is an on-going process and can be done with both hardware and software</a:t>
            </a:r>
          </a:p>
          <a:p>
            <a:pPr marL="171450" indent="-171450">
              <a:buFontTx/>
              <a:buChar char="-"/>
            </a:pPr>
            <a:r>
              <a:rPr lang="en-US" sz="1200" baseline="0" dirty="0" smtClean="0">
                <a:solidFill>
                  <a:schemeClr val="bg1"/>
                </a:solidFill>
              </a:rPr>
              <a:t>It can be done on things as high level as an entire product, or as low level as one interaction (for example the design of a navigation)</a:t>
            </a:r>
          </a:p>
          <a:p>
            <a:pPr marL="171450" indent="-171450">
              <a:buFontTx/>
              <a:buChar char="-"/>
            </a:pPr>
            <a:endParaRPr lang="en-US" sz="1200" baseline="0" dirty="0" smtClean="0">
              <a:solidFill>
                <a:schemeClr val="bg1"/>
              </a:solidFill>
            </a:endParaRPr>
          </a:p>
          <a:p>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DA493416-9ADB-AC4F-A2BC-F7F054C2011E}" type="slidenum">
              <a:rPr lang="en-US" smtClean="0"/>
              <a:t>15</a:t>
            </a:fld>
            <a:endParaRPr lang="en-US"/>
          </a:p>
        </p:txBody>
      </p:sp>
    </p:spTree>
    <p:extLst>
      <p:ext uri="{BB962C8B-B14F-4D97-AF65-F5344CB8AC3E}">
        <p14:creationId xmlns:p14="http://schemas.microsoft.com/office/powerpoint/2010/main" val="1687835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dirty="0" smtClean="0">
                <a:latin typeface="Open Sans"/>
                <a:cs typeface="Open Sans"/>
              </a:rPr>
              <a:t>Understand what you want to learn from a prototype before you build it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Understanding the goals of the prototype is important so you come out with concrete answers to questions you have about your product (can be high level or very specific), it can also inform which type of prototype is best for your testing</a:t>
            </a:r>
          </a:p>
          <a:p>
            <a:pPr lvl="0"/>
            <a:endParaRPr lang="en-US" sz="1400" dirty="0" smtClean="0">
              <a:latin typeface="Open Sans"/>
              <a:cs typeface="Open Sans"/>
            </a:endParaRPr>
          </a:p>
          <a:p>
            <a:pPr lvl="0"/>
            <a:r>
              <a:rPr lang="en-US" sz="1400" dirty="0" smtClean="0">
                <a:latin typeface="Open Sans"/>
                <a:cs typeface="Open Sans"/>
              </a:rPr>
              <a:t>Maximize learning, minimize effort</a:t>
            </a:r>
          </a:p>
          <a:p>
            <a:pPr lvl="0"/>
            <a:endParaRPr lang="en-US" sz="1400" dirty="0" smtClean="0">
              <a:latin typeface="Open Sans"/>
              <a:cs typeface="Open Sans"/>
            </a:endParaRPr>
          </a:p>
        </p:txBody>
      </p:sp>
      <p:sp>
        <p:nvSpPr>
          <p:cNvPr id="4" name="Slide Number Placeholder 3"/>
          <p:cNvSpPr>
            <a:spLocks noGrp="1"/>
          </p:cNvSpPr>
          <p:nvPr>
            <p:ph type="sldNum" sz="quarter" idx="10"/>
          </p:nvPr>
        </p:nvSpPr>
        <p:spPr/>
        <p:txBody>
          <a:bodyPr/>
          <a:lstStyle/>
          <a:p>
            <a:fld id="{DA493416-9ADB-AC4F-A2BC-F7F054C2011E}" type="slidenum">
              <a:rPr lang="en-US" smtClean="0"/>
              <a:t>16</a:t>
            </a:fld>
            <a:endParaRPr lang="en-US"/>
          </a:p>
        </p:txBody>
      </p:sp>
    </p:spTree>
    <p:extLst>
      <p:ext uri="{BB962C8B-B14F-4D97-AF65-F5344CB8AC3E}">
        <p14:creationId xmlns:p14="http://schemas.microsoft.com/office/powerpoint/2010/main" val="1687835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Prototyping</a:t>
            </a:r>
            <a:r>
              <a:rPr lang="en-US" baseline="0" dirty="0" smtClean="0"/>
              <a:t> happens at all stages of product development</a:t>
            </a:r>
          </a:p>
          <a:p>
            <a:pPr marL="171450" indent="-171450">
              <a:buFontTx/>
              <a:buChar char="-"/>
            </a:pPr>
            <a:r>
              <a:rPr lang="en-US" baseline="0" dirty="0" smtClean="0"/>
              <a:t>Understanding the goals of the prototype is important so you come out with concrete answers to questions you have about your product (can be high level or very specific), it can also inform which type of prototype is best for your testing</a:t>
            </a:r>
          </a:p>
          <a:p>
            <a:pPr marL="171450" indent="-171450">
              <a:buFontTx/>
              <a:buChar char="-"/>
            </a:pPr>
            <a:r>
              <a:rPr lang="en-US" dirty="0" smtClean="0"/>
              <a:t>What</a:t>
            </a:r>
            <a:r>
              <a:rPr lang="en-US" baseline="0" dirty="0" smtClean="0"/>
              <a:t> is the minimum amount of time you can put into a prototype in order to get the best quality and quantity of answers?</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DA493416-9ADB-AC4F-A2BC-F7F054C2011E}" type="slidenum">
              <a:rPr lang="en-US" smtClean="0"/>
              <a:t>17</a:t>
            </a:fld>
            <a:endParaRPr lang="en-US"/>
          </a:p>
        </p:txBody>
      </p:sp>
    </p:spTree>
    <p:extLst>
      <p:ext uri="{BB962C8B-B14F-4D97-AF65-F5344CB8AC3E}">
        <p14:creationId xmlns:p14="http://schemas.microsoft.com/office/powerpoint/2010/main" val="1687835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2400" dirty="0" smtClean="0">
              <a:latin typeface="Open Sans"/>
              <a:cs typeface="Open Sans"/>
            </a:endParaRPr>
          </a:p>
        </p:txBody>
      </p:sp>
      <p:sp>
        <p:nvSpPr>
          <p:cNvPr id="4" name="Slide Number Placeholder 3"/>
          <p:cNvSpPr>
            <a:spLocks noGrp="1"/>
          </p:cNvSpPr>
          <p:nvPr>
            <p:ph type="sldNum" sz="quarter" idx="10"/>
          </p:nvPr>
        </p:nvSpPr>
        <p:spPr/>
        <p:txBody>
          <a:bodyPr/>
          <a:lstStyle/>
          <a:p>
            <a:fld id="{DA493416-9ADB-AC4F-A2BC-F7F054C2011E}" type="slidenum">
              <a:rPr lang="en-US" smtClean="0"/>
              <a:t>18</a:t>
            </a:fld>
            <a:endParaRPr lang="en-US"/>
          </a:p>
        </p:txBody>
      </p:sp>
    </p:spTree>
    <p:extLst>
      <p:ext uri="{BB962C8B-B14F-4D97-AF65-F5344CB8AC3E}">
        <p14:creationId xmlns:p14="http://schemas.microsoft.com/office/powerpoint/2010/main" val="1687835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493416-9ADB-AC4F-A2BC-F7F054C2011E}" type="slidenum">
              <a:rPr lang="en-US" smtClean="0"/>
              <a:t>19</a:t>
            </a:fld>
            <a:endParaRPr lang="en-US"/>
          </a:p>
        </p:txBody>
      </p:sp>
    </p:spTree>
    <p:extLst>
      <p:ext uri="{BB962C8B-B14F-4D97-AF65-F5344CB8AC3E}">
        <p14:creationId xmlns:p14="http://schemas.microsoft.com/office/powerpoint/2010/main" val="289399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493416-9ADB-AC4F-A2BC-F7F054C2011E}" type="slidenum">
              <a:rPr lang="en-US" smtClean="0"/>
              <a:t>2</a:t>
            </a:fld>
            <a:endParaRPr lang="en-US"/>
          </a:p>
        </p:txBody>
      </p:sp>
    </p:spTree>
    <p:extLst>
      <p:ext uri="{BB962C8B-B14F-4D97-AF65-F5344CB8AC3E}">
        <p14:creationId xmlns:p14="http://schemas.microsoft.com/office/powerpoint/2010/main" val="2191159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493416-9ADB-AC4F-A2BC-F7F054C2011E}" type="slidenum">
              <a:rPr lang="en-US" smtClean="0"/>
              <a:t>20</a:t>
            </a:fld>
            <a:endParaRPr lang="en-US"/>
          </a:p>
        </p:txBody>
      </p:sp>
    </p:spTree>
    <p:extLst>
      <p:ext uri="{BB962C8B-B14F-4D97-AF65-F5344CB8AC3E}">
        <p14:creationId xmlns:p14="http://schemas.microsoft.com/office/powerpoint/2010/main" val="2893995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493416-9ADB-AC4F-A2BC-F7F054C2011E}" type="slidenum">
              <a:rPr lang="en-US" smtClean="0"/>
              <a:t>21</a:t>
            </a:fld>
            <a:endParaRPr lang="en-US"/>
          </a:p>
        </p:txBody>
      </p:sp>
    </p:spTree>
    <p:extLst>
      <p:ext uri="{BB962C8B-B14F-4D97-AF65-F5344CB8AC3E}">
        <p14:creationId xmlns:p14="http://schemas.microsoft.com/office/powerpoint/2010/main" val="2893995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Middle</a:t>
            </a:r>
            <a:r>
              <a:rPr lang="en-US" baseline="0" dirty="0" smtClean="0"/>
              <a:t> school I’m sure most of you ran into a challenge like this</a:t>
            </a:r>
          </a:p>
          <a:p>
            <a:pPr marL="171450" indent="-171450">
              <a:buFontTx/>
              <a:buChar char="-"/>
            </a:pPr>
            <a:r>
              <a:rPr lang="en-US" baseline="0" dirty="0" smtClean="0"/>
              <a:t>Tom </a:t>
            </a:r>
            <a:r>
              <a:rPr lang="en-US" baseline="0" dirty="0" err="1" smtClean="0"/>
              <a:t>Wujec</a:t>
            </a:r>
            <a:r>
              <a:rPr lang="en-US" baseline="0" dirty="0" smtClean="0"/>
              <a:t> (a fellow who studies collaborative creativity, problem solving, and the impact of emerging technologies on how we design and make things) conducted this experiment on 70 groups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A493416-9ADB-AC4F-A2BC-F7F054C2011E}" type="slidenum">
              <a:rPr lang="en-US" smtClean="0"/>
              <a:t>3</a:t>
            </a:fld>
            <a:endParaRPr lang="en-US"/>
          </a:p>
        </p:txBody>
      </p:sp>
    </p:spTree>
    <p:extLst>
      <p:ext uri="{BB962C8B-B14F-4D97-AF65-F5344CB8AC3E}">
        <p14:creationId xmlns:p14="http://schemas.microsoft.com/office/powerpoint/2010/main" val="1738183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he found:</a:t>
            </a:r>
          </a:p>
          <a:p>
            <a:pPr marL="171450" indent="-171450">
              <a:buFontTx/>
              <a:buChar char="-"/>
            </a:pPr>
            <a:r>
              <a:rPr lang="en-US" baseline="0" dirty="0" smtClean="0"/>
              <a:t>Most groups went through this process</a:t>
            </a:r>
          </a:p>
          <a:p>
            <a:pPr marL="171450" indent="-171450">
              <a:buFontTx/>
              <a:buChar char="-"/>
            </a:pPr>
            <a:r>
              <a:rPr lang="en-US" baseline="0" dirty="0" smtClean="0"/>
              <a:t>Business students were the worst (based on tower height) because they are taught to solve for 1 right answer</a:t>
            </a:r>
          </a:p>
          <a:p>
            <a:pPr marL="171450" indent="-171450">
              <a:buFontTx/>
              <a:buChar char="-"/>
            </a:pPr>
            <a:r>
              <a:rPr lang="en-US" baseline="0" dirty="0" smtClean="0"/>
              <a:t>Kindergarteners were some of the best because they played with a few options before they reached their final structure</a:t>
            </a:r>
          </a:p>
          <a:p>
            <a:pPr marL="171450" indent="-171450">
              <a:buFontTx/>
              <a:buChar char="-"/>
            </a:pPr>
            <a:r>
              <a:rPr lang="en-US" baseline="0" dirty="0" smtClean="0"/>
              <a:t>The kindergarten method is the basis for iterative design</a:t>
            </a:r>
            <a:endParaRPr lang="en-US" dirty="0"/>
          </a:p>
        </p:txBody>
      </p:sp>
      <p:sp>
        <p:nvSpPr>
          <p:cNvPr id="4" name="Slide Number Placeholder 3"/>
          <p:cNvSpPr>
            <a:spLocks noGrp="1"/>
          </p:cNvSpPr>
          <p:nvPr>
            <p:ph type="sldNum" sz="quarter" idx="10"/>
          </p:nvPr>
        </p:nvSpPr>
        <p:spPr/>
        <p:txBody>
          <a:bodyPr/>
          <a:lstStyle/>
          <a:p>
            <a:fld id="{DA493416-9ADB-AC4F-A2BC-F7F054C2011E}" type="slidenum">
              <a:rPr lang="en-US" smtClean="0"/>
              <a:t>4</a:t>
            </a:fld>
            <a:endParaRPr lang="en-US"/>
          </a:p>
        </p:txBody>
      </p:sp>
    </p:spTree>
    <p:extLst>
      <p:ext uri="{BB962C8B-B14F-4D97-AF65-F5344CB8AC3E}">
        <p14:creationId xmlns:p14="http://schemas.microsoft.com/office/powerpoint/2010/main" val="194141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493416-9ADB-AC4F-A2BC-F7F054C2011E}" type="slidenum">
              <a:rPr lang="en-US" smtClean="0"/>
              <a:t>5</a:t>
            </a:fld>
            <a:endParaRPr lang="en-US"/>
          </a:p>
        </p:txBody>
      </p:sp>
    </p:spTree>
    <p:extLst>
      <p:ext uri="{BB962C8B-B14F-4D97-AF65-F5344CB8AC3E}">
        <p14:creationId xmlns:p14="http://schemas.microsoft.com/office/powerpoint/2010/main" val="2893995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a:buNone/>
            </a:pPr>
            <a:r>
              <a:rPr lang="en-US" sz="1400" dirty="0" smtClean="0">
                <a:latin typeface="Open Sans"/>
                <a:cs typeface="Open Sans"/>
              </a:rPr>
              <a:t>-</a:t>
            </a:r>
            <a:r>
              <a:rPr lang="en-US" sz="1400" baseline="0" dirty="0" smtClean="0">
                <a:latin typeface="Open Sans"/>
                <a:cs typeface="Open Sans"/>
              </a:rPr>
              <a:t> </a:t>
            </a:r>
            <a:r>
              <a:rPr lang="en-US" sz="1400" dirty="0" smtClean="0">
                <a:latin typeface="Open Sans"/>
                <a:cs typeface="Open Sans"/>
              </a:rPr>
              <a:t>To Explore potential options to solve problems</a:t>
            </a:r>
          </a:p>
          <a:p>
            <a:pPr marL="0" lvl="0" indent="0">
              <a:buFont typeface="Arial"/>
              <a:buNone/>
            </a:pPr>
            <a:r>
              <a:rPr lang="en-US" sz="1400" dirty="0" smtClean="0">
                <a:latin typeface="Open Sans"/>
                <a:cs typeface="Open Sans"/>
              </a:rPr>
              <a:t>- To Refine our designs to optimize for the best user experience</a:t>
            </a:r>
          </a:p>
          <a:p>
            <a:pPr marL="0" lvl="0" indent="0">
              <a:buFont typeface="Arial"/>
              <a:buNone/>
            </a:pPr>
            <a:r>
              <a:rPr lang="en-US" sz="1400" dirty="0" smtClean="0">
                <a:latin typeface="Open Sans"/>
                <a:cs typeface="Open Sans"/>
              </a:rPr>
              <a:t>- Observe how users want to interact with your design</a:t>
            </a:r>
          </a:p>
          <a:p>
            <a:pPr marL="0" lvl="0" indent="0">
              <a:buFont typeface="Arial"/>
              <a:buNone/>
            </a:pPr>
            <a:r>
              <a:rPr lang="en-US" sz="1400" dirty="0" smtClean="0">
                <a:latin typeface="Open Sans"/>
                <a:cs typeface="Open Sans"/>
              </a:rPr>
              <a:t>- To work out complex functionality or screen flows</a:t>
            </a:r>
          </a:p>
          <a:p>
            <a:pPr marL="0" lvl="0" indent="0">
              <a:buFont typeface="Arial"/>
              <a:buNone/>
            </a:pPr>
            <a:r>
              <a:rPr lang="en-US" sz="1400" dirty="0" smtClean="0">
                <a:latin typeface="Open Sans"/>
                <a:cs typeface="Open Sans"/>
              </a:rPr>
              <a:t>- To help begin to define the interaction design</a:t>
            </a:r>
          </a:p>
          <a:p>
            <a:pPr marL="0" lvl="0" indent="0">
              <a:buFont typeface="Arial"/>
              <a:buNone/>
            </a:pPr>
            <a:r>
              <a:rPr lang="en-US" sz="1400" dirty="0" smtClean="0">
                <a:latin typeface="Open Sans"/>
                <a:cs typeface="Open Sans"/>
              </a:rPr>
              <a:t>- Faster to create than fully functional solutions</a:t>
            </a:r>
          </a:p>
          <a:p>
            <a:pPr lvl="1"/>
            <a:endParaRPr lang="en-US" sz="2400" dirty="0" smtClean="0">
              <a:latin typeface="Open Sans"/>
              <a:cs typeface="Open Sans"/>
            </a:endParaRPr>
          </a:p>
          <a:p>
            <a:endParaRPr lang="en-US" dirty="0"/>
          </a:p>
        </p:txBody>
      </p:sp>
      <p:sp>
        <p:nvSpPr>
          <p:cNvPr id="4" name="Slide Number Placeholder 3"/>
          <p:cNvSpPr>
            <a:spLocks noGrp="1"/>
          </p:cNvSpPr>
          <p:nvPr>
            <p:ph type="sldNum" sz="quarter" idx="10"/>
          </p:nvPr>
        </p:nvSpPr>
        <p:spPr/>
        <p:txBody>
          <a:bodyPr/>
          <a:lstStyle/>
          <a:p>
            <a:fld id="{DA493416-9ADB-AC4F-A2BC-F7F054C2011E}" type="slidenum">
              <a:rPr lang="en-US" smtClean="0"/>
              <a:t>6</a:t>
            </a:fld>
            <a:endParaRPr lang="en-US"/>
          </a:p>
        </p:txBody>
      </p:sp>
    </p:spTree>
    <p:extLst>
      <p:ext uri="{BB962C8B-B14F-4D97-AF65-F5344CB8AC3E}">
        <p14:creationId xmlns:p14="http://schemas.microsoft.com/office/powerpoint/2010/main" val="1992128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   Google has been trying to solve an interesting problem for the past few years. How do we allow people to interact with </a:t>
            </a:r>
            <a:r>
              <a:rPr lang="en-US" baseline="0" dirty="0" err="1" smtClean="0"/>
              <a:t>eachother</a:t>
            </a:r>
            <a:r>
              <a:rPr lang="en-US" baseline="0" dirty="0" smtClean="0"/>
              <a:t> and technology at the same time?</a:t>
            </a:r>
          </a:p>
          <a:p>
            <a:pPr marL="171450" indent="-171450">
              <a:buFontTx/>
              <a:buChar char="-"/>
            </a:pPr>
            <a:r>
              <a:rPr lang="en-US" baseline="0" dirty="0" smtClean="0"/>
              <a:t>They wanted to create a product that allowed people to use technology without removing themselves from the world around them</a:t>
            </a:r>
          </a:p>
          <a:p>
            <a:pPr marL="171450" indent="-171450">
              <a:buFontTx/>
              <a:buChar char="-"/>
            </a:pPr>
            <a:r>
              <a:rPr lang="en-US" baseline="0" dirty="0" smtClean="0"/>
              <a:t>Decided to prototype a “heads up display”</a:t>
            </a:r>
          </a:p>
          <a:p>
            <a:pPr marL="171450" indent="-171450">
              <a:buFontTx/>
              <a:buChar char="-"/>
            </a:pPr>
            <a:r>
              <a:rPr lang="en-US" baseline="0" dirty="0" smtClean="0"/>
              <a:t>Frist question they needed to answer – is it possible?</a:t>
            </a:r>
          </a:p>
          <a:p>
            <a:pPr marL="171450" indent="-171450">
              <a:buFontTx/>
              <a:buChar char="-"/>
            </a:pPr>
            <a:r>
              <a:rPr lang="en-US" baseline="0" dirty="0" smtClean="0"/>
              <a:t>How long did it take to produce the first prototype? 1 day – </a:t>
            </a:r>
            <a:r>
              <a:rPr lang="en-US" baseline="0" dirty="0" err="1" smtClean="0"/>
              <a:t>Plexiglass</a:t>
            </a:r>
            <a:r>
              <a:rPr lang="en-US" baseline="0" dirty="0" smtClean="0"/>
              <a:t>, hangar, sheet protect, and projector</a:t>
            </a:r>
          </a:p>
          <a:p>
            <a:pPr marL="171450" indent="-171450">
              <a:buFontTx/>
              <a:buChar char="-"/>
            </a:pPr>
            <a:r>
              <a:rPr lang="en-US" baseline="0" dirty="0" smtClean="0"/>
              <a:t>Second prototype – 45 min – what would the experience be like/ how can we make it happen? The minority report – 45 minutes – Used hair ties, fishing wire, and remotes to move right/left</a:t>
            </a:r>
          </a:p>
          <a:p>
            <a:pPr marL="171450" indent="-171450">
              <a:buFontTx/>
              <a:buChar char="-"/>
            </a:pPr>
            <a:r>
              <a:rPr lang="en-US" baseline="0" dirty="0" smtClean="0"/>
              <a:t>Prototyping is </a:t>
            </a:r>
            <a:r>
              <a:rPr lang="en-US" baseline="0" dirty="0" err="1" smtClean="0"/>
              <a:t>MacGyvering</a:t>
            </a:r>
            <a:r>
              <a:rPr lang="en-US" baseline="0" dirty="0" smtClean="0"/>
              <a:t>, having a very basic/unrefined prototype can tell you a lot about your product without having to spend lots of time/money </a:t>
            </a:r>
            <a:endParaRPr lang="en-US" dirty="0" smtClean="0"/>
          </a:p>
          <a:p>
            <a:endParaRPr lang="en-US" dirty="0"/>
          </a:p>
        </p:txBody>
      </p:sp>
      <p:sp>
        <p:nvSpPr>
          <p:cNvPr id="4" name="Slide Number Placeholder 3"/>
          <p:cNvSpPr>
            <a:spLocks noGrp="1"/>
          </p:cNvSpPr>
          <p:nvPr>
            <p:ph type="sldNum" sz="quarter" idx="10"/>
          </p:nvPr>
        </p:nvSpPr>
        <p:spPr/>
        <p:txBody>
          <a:bodyPr/>
          <a:lstStyle/>
          <a:p>
            <a:fld id="{DA493416-9ADB-AC4F-A2BC-F7F054C2011E}" type="slidenum">
              <a:rPr lang="en-US" smtClean="0"/>
              <a:t>7</a:t>
            </a:fld>
            <a:endParaRPr lang="en-US"/>
          </a:p>
        </p:txBody>
      </p:sp>
    </p:spTree>
    <p:extLst>
      <p:ext uri="{BB962C8B-B14F-4D97-AF65-F5344CB8AC3E}">
        <p14:creationId xmlns:p14="http://schemas.microsoft.com/office/powerpoint/2010/main" val="1992128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   Google has been trying to solve an interesting problem for the past few years. How do we allow people to interact with </a:t>
            </a:r>
            <a:r>
              <a:rPr lang="en-US" baseline="0" dirty="0" err="1" smtClean="0"/>
              <a:t>eachother</a:t>
            </a:r>
            <a:r>
              <a:rPr lang="en-US" baseline="0" dirty="0" smtClean="0"/>
              <a:t> and technology at the same time?</a:t>
            </a:r>
          </a:p>
          <a:p>
            <a:pPr marL="171450" indent="-171450">
              <a:buFontTx/>
              <a:buChar char="-"/>
            </a:pPr>
            <a:r>
              <a:rPr lang="en-US" baseline="0" dirty="0" smtClean="0"/>
              <a:t>They wanted to create a product that allowed people to use technology without removing themselves from the world around them</a:t>
            </a:r>
          </a:p>
          <a:p>
            <a:pPr marL="171450" indent="-171450">
              <a:buFontTx/>
              <a:buChar char="-"/>
            </a:pPr>
            <a:r>
              <a:rPr lang="en-US" baseline="0" dirty="0" smtClean="0"/>
              <a:t>Decided to prototype a “heads up display”</a:t>
            </a:r>
          </a:p>
          <a:p>
            <a:pPr marL="171450" indent="-171450">
              <a:buFontTx/>
              <a:buChar char="-"/>
            </a:pPr>
            <a:r>
              <a:rPr lang="en-US" baseline="0" dirty="0" smtClean="0"/>
              <a:t>Frist question they needed to answer – is it possible?</a:t>
            </a:r>
          </a:p>
          <a:p>
            <a:pPr marL="171450" indent="-171450">
              <a:buFontTx/>
              <a:buChar char="-"/>
            </a:pPr>
            <a:r>
              <a:rPr lang="en-US" baseline="0" dirty="0" smtClean="0"/>
              <a:t>How long did it take to produce the first prototype? 1 day – </a:t>
            </a:r>
            <a:r>
              <a:rPr lang="en-US" baseline="0" dirty="0" err="1" smtClean="0"/>
              <a:t>Plexiglass</a:t>
            </a:r>
            <a:r>
              <a:rPr lang="en-US" baseline="0" dirty="0" smtClean="0"/>
              <a:t>, hangar, sheet protect, and projector</a:t>
            </a:r>
          </a:p>
          <a:p>
            <a:pPr marL="171450" indent="-171450">
              <a:buFontTx/>
              <a:buChar char="-"/>
            </a:pPr>
            <a:r>
              <a:rPr lang="en-US" baseline="0" dirty="0" smtClean="0"/>
              <a:t>Second prototype – 45 min – what would the experience be like/ how can we make it happen? The minority report – 45 minutes – Used hair ties, fishing wire, and remotes to move right/left</a:t>
            </a:r>
          </a:p>
          <a:p>
            <a:pPr marL="171450" indent="-171450">
              <a:buFontTx/>
              <a:buChar char="-"/>
            </a:pPr>
            <a:r>
              <a:rPr lang="en-US" baseline="0" dirty="0" smtClean="0"/>
              <a:t>Prototyping is </a:t>
            </a:r>
            <a:r>
              <a:rPr lang="en-US" baseline="0" dirty="0" err="1" smtClean="0"/>
              <a:t>MacGyvering</a:t>
            </a:r>
            <a:r>
              <a:rPr lang="en-US" baseline="0" dirty="0" smtClean="0"/>
              <a:t>, having a very basic/unrefined prototype can tell you a lot about your product without having to spend lots of time/money </a:t>
            </a:r>
            <a:endParaRPr lang="en-US" dirty="0" smtClean="0"/>
          </a:p>
          <a:p>
            <a:endParaRPr lang="en-US" dirty="0"/>
          </a:p>
        </p:txBody>
      </p:sp>
      <p:sp>
        <p:nvSpPr>
          <p:cNvPr id="4" name="Slide Number Placeholder 3"/>
          <p:cNvSpPr>
            <a:spLocks noGrp="1"/>
          </p:cNvSpPr>
          <p:nvPr>
            <p:ph type="sldNum" sz="quarter" idx="10"/>
          </p:nvPr>
        </p:nvSpPr>
        <p:spPr/>
        <p:txBody>
          <a:bodyPr/>
          <a:lstStyle/>
          <a:p>
            <a:fld id="{DA493416-9ADB-AC4F-A2BC-F7F054C2011E}" type="slidenum">
              <a:rPr lang="en-US" smtClean="0"/>
              <a:t>8</a:t>
            </a:fld>
            <a:endParaRPr lang="en-US"/>
          </a:p>
        </p:txBody>
      </p:sp>
    </p:spTree>
    <p:extLst>
      <p:ext uri="{BB962C8B-B14F-4D97-AF65-F5344CB8AC3E}">
        <p14:creationId xmlns:p14="http://schemas.microsoft.com/office/powerpoint/2010/main" val="1992128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   Google has been trying to solve an interesting problem for the past few years. How do we allow people to interact with </a:t>
            </a:r>
            <a:r>
              <a:rPr lang="en-US" baseline="0" dirty="0" err="1" smtClean="0"/>
              <a:t>eachother</a:t>
            </a:r>
            <a:r>
              <a:rPr lang="en-US" baseline="0" dirty="0" smtClean="0"/>
              <a:t> and technology at the same time?</a:t>
            </a:r>
          </a:p>
          <a:p>
            <a:pPr marL="171450" indent="-171450">
              <a:buFontTx/>
              <a:buChar char="-"/>
            </a:pPr>
            <a:r>
              <a:rPr lang="en-US" baseline="0" dirty="0" smtClean="0"/>
              <a:t>They wanted to create a product that allowed people to use technology without removing themselves from the world around them</a:t>
            </a:r>
          </a:p>
          <a:p>
            <a:pPr marL="171450" indent="-171450">
              <a:buFontTx/>
              <a:buChar char="-"/>
            </a:pPr>
            <a:r>
              <a:rPr lang="en-US" baseline="0" dirty="0" smtClean="0"/>
              <a:t>Decided to prototype a “heads up display”</a:t>
            </a:r>
          </a:p>
          <a:p>
            <a:pPr marL="171450" indent="-171450">
              <a:buFontTx/>
              <a:buChar char="-"/>
            </a:pPr>
            <a:r>
              <a:rPr lang="en-US" baseline="0" dirty="0" smtClean="0"/>
              <a:t>Frist question they needed to answer – is it possible?</a:t>
            </a:r>
          </a:p>
          <a:p>
            <a:pPr marL="171450" indent="-171450">
              <a:buFontTx/>
              <a:buChar char="-"/>
            </a:pPr>
            <a:r>
              <a:rPr lang="en-US" baseline="0" dirty="0" smtClean="0"/>
              <a:t>How long did it take to produce the first prototype? 1 day – </a:t>
            </a:r>
            <a:r>
              <a:rPr lang="en-US" baseline="0" dirty="0" err="1" smtClean="0"/>
              <a:t>Plexiglass</a:t>
            </a:r>
            <a:r>
              <a:rPr lang="en-US" baseline="0" dirty="0" smtClean="0"/>
              <a:t>, hangar, sheet protect, and projector</a:t>
            </a:r>
          </a:p>
          <a:p>
            <a:pPr marL="171450" indent="-171450">
              <a:buFontTx/>
              <a:buChar char="-"/>
            </a:pPr>
            <a:r>
              <a:rPr lang="en-US" baseline="0" dirty="0" smtClean="0"/>
              <a:t>Second prototype – 45 min – what would the experience be like/ how can we make it happen? The minority report – 45 minutes – Used hair ties, fishing wire, and remotes to move right/left</a:t>
            </a:r>
          </a:p>
          <a:p>
            <a:pPr marL="171450" indent="-171450">
              <a:buFontTx/>
              <a:buChar char="-"/>
            </a:pPr>
            <a:r>
              <a:rPr lang="en-US" baseline="0" dirty="0" smtClean="0"/>
              <a:t>Prototyping is </a:t>
            </a:r>
            <a:r>
              <a:rPr lang="en-US" baseline="0" dirty="0" err="1" smtClean="0"/>
              <a:t>MacGyvering</a:t>
            </a:r>
            <a:r>
              <a:rPr lang="en-US" baseline="0" dirty="0" smtClean="0"/>
              <a:t>, having a very basic/unrefined prototype can tell you a lot about your product without having to spend lots of time/money </a:t>
            </a:r>
            <a:endParaRPr lang="en-US" dirty="0" smtClean="0"/>
          </a:p>
          <a:p>
            <a:endParaRPr lang="en-US" dirty="0"/>
          </a:p>
        </p:txBody>
      </p:sp>
      <p:sp>
        <p:nvSpPr>
          <p:cNvPr id="4" name="Slide Number Placeholder 3"/>
          <p:cNvSpPr>
            <a:spLocks noGrp="1"/>
          </p:cNvSpPr>
          <p:nvPr>
            <p:ph type="sldNum" sz="quarter" idx="10"/>
          </p:nvPr>
        </p:nvSpPr>
        <p:spPr/>
        <p:txBody>
          <a:bodyPr/>
          <a:lstStyle/>
          <a:p>
            <a:fld id="{DA493416-9ADB-AC4F-A2BC-F7F054C2011E}" type="slidenum">
              <a:rPr lang="en-US" smtClean="0"/>
              <a:t>9</a:t>
            </a:fld>
            <a:endParaRPr lang="en-US"/>
          </a:p>
        </p:txBody>
      </p:sp>
    </p:spTree>
    <p:extLst>
      <p:ext uri="{BB962C8B-B14F-4D97-AF65-F5344CB8AC3E}">
        <p14:creationId xmlns:p14="http://schemas.microsoft.com/office/powerpoint/2010/main" val="1992128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A4B1E0E-6A52-CA40-9DC1-C1DBCE313B1C}" type="datetimeFigureOut">
              <a:rPr lang="en-US" smtClean="0"/>
              <a:t>5/11/15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68112-D354-0B4E-9AE9-39787E026D6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4B1E0E-6A52-CA40-9DC1-C1DBCE313B1C}" type="datetimeFigureOut">
              <a:rPr lang="en-US" smtClean="0"/>
              <a:t>5/11/15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68112-D354-0B4E-9AE9-39787E026D6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4B1E0E-6A52-CA40-9DC1-C1DBCE313B1C}" type="datetimeFigureOut">
              <a:rPr lang="en-US" smtClean="0"/>
              <a:t>5/11/15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68112-D354-0B4E-9AE9-39787E026D6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4B1E0E-6A52-CA40-9DC1-C1DBCE313B1C}" type="datetimeFigureOut">
              <a:rPr lang="en-US" smtClean="0"/>
              <a:t>5/11/15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68112-D354-0B4E-9AE9-39787E026D6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BA4B1E0E-6A52-CA40-9DC1-C1DBCE313B1C}" type="datetimeFigureOut">
              <a:rPr lang="en-US" smtClean="0"/>
              <a:t>5/11/15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68112-D354-0B4E-9AE9-39787E026D6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4B1E0E-6A52-CA40-9DC1-C1DBCE313B1C}" type="datetimeFigureOut">
              <a:rPr lang="en-US" smtClean="0"/>
              <a:t>5/11/15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68112-D354-0B4E-9AE9-39787E026D6E}"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A4B1E0E-6A52-CA40-9DC1-C1DBCE313B1C}" type="datetimeFigureOut">
              <a:rPr lang="en-US" smtClean="0"/>
              <a:t>5/11/15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668112-D354-0B4E-9AE9-39787E026D6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4B1E0E-6A52-CA40-9DC1-C1DBCE313B1C}" type="datetimeFigureOut">
              <a:rPr lang="en-US" smtClean="0"/>
              <a:t>5/11/15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668112-D354-0B4E-9AE9-39787E026D6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4B1E0E-6A52-CA40-9DC1-C1DBCE313B1C}" type="datetimeFigureOut">
              <a:rPr lang="en-US" smtClean="0"/>
              <a:t>5/11/15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668112-D354-0B4E-9AE9-39787E026D6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BA4B1E0E-6A52-CA40-9DC1-C1DBCE313B1C}" type="datetimeFigureOut">
              <a:rPr lang="en-US" smtClean="0"/>
              <a:t>5/11/15</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FE668112-D354-0B4E-9AE9-39787E026D6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4B1E0E-6A52-CA40-9DC1-C1DBCE313B1C}" type="datetimeFigureOut">
              <a:rPr lang="en-US" smtClean="0"/>
              <a:t>5/11/15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68112-D354-0B4E-9AE9-39787E026D6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BA4B1E0E-6A52-CA40-9DC1-C1DBCE313B1C}" type="datetimeFigureOut">
              <a:rPr lang="en-US" smtClean="0"/>
              <a:t>5/11/15</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FE668112-D354-0B4E-9AE9-39787E026D6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1" Type="http://schemas.openxmlformats.org/officeDocument/2006/relationships/hyperlink" Target="http://www.smashingmagazine.com/2010/06/16/design-better-faster-with-rapid-prototyping/" TargetMode="External"/><Relationship Id="rId12" Type="http://schemas.openxmlformats.org/officeDocument/2006/relationships/hyperlink" Target="https://growthhackers.com/companies/airbnb/" TargetMode="External"/><Relationship Id="rId13" Type="http://schemas.openxmlformats.org/officeDocument/2006/relationships/hyperlink" Target="http://prototalk.io/" TargetMode="External"/><Relationship Id="rId14" Type="http://schemas.openxmlformats.org/officeDocument/2006/relationships/hyperlink" Target="http://www.smashingmagazine.com/2014/09/19/prototyping-for-better-products-stronger-teams-and-happier-clients/"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mailto:https://hackdesign.org/toolkit/rapid-prototyping" TargetMode="External"/><Relationship Id="rId4" Type="http://schemas.openxmlformats.org/officeDocument/2006/relationships/hyperlink" Target="mailto:http://theuxreview.co.uk/prototypes-the-beginners-guide/" TargetMode="External"/><Relationship Id="rId5" Type="http://schemas.openxmlformats.org/officeDocument/2006/relationships/hyperlink" Target="mailto:http://alistapart.com/article/paperprototyping" TargetMode="External"/><Relationship Id="rId6" Type="http://schemas.openxmlformats.org/officeDocument/2006/relationships/hyperlink" Target="mailto:http://www.howdesign.com/how-magazine/how-to-create-a-website-prototype/" TargetMode="External"/><Relationship Id="rId7" Type="http://schemas.openxmlformats.org/officeDocument/2006/relationships/hyperlink" Target="mailto:http://www.webpronews.com/heres-a-recent-ted-talk-about-prototyping-google-glass-2013-02" TargetMode="External"/><Relationship Id="rId8" Type="http://schemas.openxmlformats.org/officeDocument/2006/relationships/hyperlink" Target="mailto:http://www.ted.com/talks/tom_wujec_build_a_tower?language=en%23t-179543" TargetMode="External"/><Relationship Id="rId9" Type="http://schemas.openxmlformats.org/officeDocument/2006/relationships/hyperlink" Target="mailto:http://uxdesign.cc/ux-tools/" TargetMode="External"/><Relationship Id="rId10" Type="http://schemas.openxmlformats.org/officeDocument/2006/relationships/hyperlink" Target="mailto:http://www.contagious.com/blogs/news-and-views/12921137-make-me-a-prototyp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111436">
            <a:off x="990288" y="2047870"/>
            <a:ext cx="5648623" cy="1204306"/>
          </a:xfrm>
        </p:spPr>
        <p:txBody>
          <a:bodyPr/>
          <a:lstStyle/>
          <a:p>
            <a:pPr algn="dist"/>
            <a:r>
              <a:rPr lang="en-US" sz="6600" dirty="0" smtClean="0"/>
              <a:t>prototyping</a:t>
            </a:r>
            <a:endParaRPr lang="en-US" sz="6600" dirty="0"/>
          </a:p>
        </p:txBody>
      </p:sp>
      <p:sp>
        <p:nvSpPr>
          <p:cNvPr id="3" name="Subtitle 2"/>
          <p:cNvSpPr>
            <a:spLocks noGrp="1"/>
          </p:cNvSpPr>
          <p:nvPr>
            <p:ph type="subTitle" idx="1"/>
          </p:nvPr>
        </p:nvSpPr>
        <p:spPr>
          <a:xfrm rot="19140000">
            <a:off x="496447" y="1633972"/>
            <a:ext cx="6511131" cy="329259"/>
          </a:xfrm>
        </p:spPr>
        <p:txBody>
          <a:bodyPr>
            <a:noAutofit/>
          </a:bodyPr>
          <a:lstStyle/>
          <a:p>
            <a:r>
              <a:rPr lang="en-US" sz="2400" dirty="0" smtClean="0"/>
              <a:t>An introduction to</a:t>
            </a:r>
            <a:endParaRPr lang="en-US" sz="2400" dirty="0"/>
          </a:p>
        </p:txBody>
      </p:sp>
      <p:sp>
        <p:nvSpPr>
          <p:cNvPr id="4" name="Subtitle 2"/>
          <p:cNvSpPr txBox="1">
            <a:spLocks/>
          </p:cNvSpPr>
          <p:nvPr/>
        </p:nvSpPr>
        <p:spPr>
          <a:xfrm rot="19140000">
            <a:off x="1607651" y="2975817"/>
            <a:ext cx="6511131" cy="329259"/>
          </a:xfrm>
          <a:prstGeom prst="rect">
            <a:avLst/>
          </a:prstGeom>
        </p:spPr>
        <p:txBody>
          <a:bodyPr vert="horz" lIns="91440" tIns="9144" rIns="91440" bIns="45720" rtlCol="0">
            <a:noAutofit/>
          </a:bodyPr>
          <a:lstStyle>
            <a:lvl1pPr marL="0" indent="0" algn="l" defTabSz="914400" rtl="0" eaLnBrk="1" latinLnBrk="0" hangingPunct="1">
              <a:spcBef>
                <a:spcPts val="800"/>
              </a:spcBef>
              <a:buFont typeface="Arial" pitchFamily="34" charse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defTabSz="914400" rtl="0" eaLnBrk="1" latinLnBrk="0" hangingPunct="1">
              <a:spcBef>
                <a:spcPts val="300"/>
              </a:spcBef>
              <a:buClr>
                <a:schemeClr val="accent2"/>
              </a:buClr>
              <a:buFont typeface="Wingdings" pitchFamily="2" charset="2"/>
              <a:buNone/>
              <a:defRPr sz="1600" kern="1200">
                <a:solidFill>
                  <a:schemeClr val="tx1">
                    <a:tint val="75000"/>
                  </a:schemeClr>
                </a:solidFill>
                <a:latin typeface="+mn-lt"/>
                <a:ea typeface="+mn-ea"/>
                <a:cs typeface="+mn-cs"/>
              </a:defRPr>
            </a:lvl2pPr>
            <a:lvl3pPr marL="914400" indent="0" algn="ctr" defTabSz="914400" rtl="0" eaLnBrk="1" latinLnBrk="0" hangingPunct="1">
              <a:spcBef>
                <a:spcPts val="300"/>
              </a:spcBef>
              <a:buClr>
                <a:schemeClr val="accent2"/>
              </a:buClr>
              <a:buFont typeface="Wingdings" pitchFamily="2" charset="2"/>
              <a:buNone/>
              <a:defRPr sz="1600" kern="1200">
                <a:solidFill>
                  <a:schemeClr val="tx1">
                    <a:tint val="75000"/>
                  </a:schemeClr>
                </a:solidFill>
                <a:latin typeface="+mn-lt"/>
                <a:ea typeface="+mn-ea"/>
                <a:cs typeface="+mn-cs"/>
              </a:defRPr>
            </a:lvl3pPr>
            <a:lvl4pPr marL="1371600" indent="0" algn="ctr" defTabSz="914400" rtl="0" eaLnBrk="1" latinLnBrk="0" hangingPunct="1">
              <a:spcBef>
                <a:spcPts val="300"/>
              </a:spcBef>
              <a:buClr>
                <a:schemeClr val="accent2"/>
              </a:buClr>
              <a:buFont typeface="Wingdings" pitchFamily="2" charset="2"/>
              <a:buNone/>
              <a:defRPr sz="1600" kern="1200">
                <a:solidFill>
                  <a:schemeClr val="tx1">
                    <a:tint val="75000"/>
                  </a:schemeClr>
                </a:solidFill>
                <a:latin typeface="+mn-lt"/>
                <a:ea typeface="+mn-ea"/>
                <a:cs typeface="+mn-cs"/>
              </a:defRPr>
            </a:lvl4pPr>
            <a:lvl5pPr marL="1828800" indent="0" algn="ctr" defTabSz="914400" rtl="0" eaLnBrk="1" latinLnBrk="0" hangingPunct="1">
              <a:spcBef>
                <a:spcPts val="300"/>
              </a:spcBef>
              <a:buClr>
                <a:schemeClr val="accent2"/>
              </a:buClr>
              <a:buFont typeface="Wingdings" pitchFamily="2" charset="2"/>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9pPr>
          </a:lstStyle>
          <a:p>
            <a:r>
              <a:rPr lang="en-US" sz="1800" dirty="0" smtClean="0"/>
              <a:t>Abby </a:t>
            </a:r>
            <a:r>
              <a:rPr lang="en-US" sz="1800" dirty="0" err="1" smtClean="0"/>
              <a:t>larner</a:t>
            </a:r>
            <a:endParaRPr lang="en-US" sz="1800" dirty="0"/>
          </a:p>
        </p:txBody>
      </p:sp>
    </p:spTree>
    <p:extLst>
      <p:ext uri="{BB962C8B-B14F-4D97-AF65-F5344CB8AC3E}">
        <p14:creationId xmlns:p14="http://schemas.microsoft.com/office/powerpoint/2010/main" val="15863304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 name="Straight Connector 3"/>
          <p:cNvCxnSpPr/>
          <p:nvPr/>
        </p:nvCxnSpPr>
        <p:spPr>
          <a:xfrm>
            <a:off x="975615" y="478522"/>
            <a:ext cx="0" cy="5981482"/>
          </a:xfrm>
          <a:prstGeom prst="line">
            <a:avLst/>
          </a:prstGeom>
          <a:effectLst/>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642132" y="6128714"/>
            <a:ext cx="7899017" cy="0"/>
          </a:xfrm>
          <a:prstGeom prst="line">
            <a:avLst/>
          </a:prstGeom>
          <a:effectLst/>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rot="16200000">
            <a:off x="-1702708" y="2999948"/>
            <a:ext cx="4325798" cy="584776"/>
          </a:xfrm>
          <a:prstGeom prst="rect">
            <a:avLst/>
          </a:prstGeom>
          <a:noFill/>
        </p:spPr>
        <p:txBody>
          <a:bodyPr wrap="square" rtlCol="0">
            <a:spAutoFit/>
          </a:bodyPr>
          <a:lstStyle/>
          <a:p>
            <a:pPr algn="ctr"/>
            <a:r>
              <a:rPr lang="en-US" sz="3200" dirty="0" smtClean="0"/>
              <a:t>Visual Fidelity</a:t>
            </a:r>
            <a:endParaRPr lang="en-US" sz="3200" dirty="0"/>
          </a:p>
        </p:txBody>
      </p:sp>
      <p:sp>
        <p:nvSpPr>
          <p:cNvPr id="9" name="TextBox 8"/>
          <p:cNvSpPr txBox="1"/>
          <p:nvPr/>
        </p:nvSpPr>
        <p:spPr>
          <a:xfrm>
            <a:off x="1840765" y="6165523"/>
            <a:ext cx="5467072" cy="584776"/>
          </a:xfrm>
          <a:prstGeom prst="rect">
            <a:avLst/>
          </a:prstGeom>
          <a:noFill/>
        </p:spPr>
        <p:txBody>
          <a:bodyPr wrap="square" rtlCol="0">
            <a:spAutoFit/>
          </a:bodyPr>
          <a:lstStyle/>
          <a:p>
            <a:pPr algn="ctr"/>
            <a:r>
              <a:rPr lang="en-US" sz="3200" dirty="0" smtClean="0"/>
              <a:t>Functional Fidelity</a:t>
            </a:r>
            <a:endParaRPr lang="en-US" sz="3200" dirty="0"/>
          </a:p>
        </p:txBody>
      </p:sp>
      <p:sp>
        <p:nvSpPr>
          <p:cNvPr id="14" name="TextBox 13"/>
          <p:cNvSpPr txBox="1"/>
          <p:nvPr/>
        </p:nvSpPr>
        <p:spPr>
          <a:xfrm>
            <a:off x="1583058" y="5534579"/>
            <a:ext cx="3497454" cy="461665"/>
          </a:xfrm>
          <a:prstGeom prst="rect">
            <a:avLst/>
          </a:prstGeom>
          <a:noFill/>
        </p:spPr>
        <p:txBody>
          <a:bodyPr wrap="square" rtlCol="0">
            <a:spAutoFit/>
          </a:bodyPr>
          <a:lstStyle/>
          <a:p>
            <a:r>
              <a:rPr lang="en-US" sz="2400" b="1" dirty="0" smtClean="0"/>
              <a:t>Paper - Sketch</a:t>
            </a:r>
            <a:endParaRPr lang="en-US" sz="2400" b="1" dirty="0"/>
          </a:p>
        </p:txBody>
      </p:sp>
      <p:sp>
        <p:nvSpPr>
          <p:cNvPr id="15" name="TextBox 14"/>
          <p:cNvSpPr txBox="1"/>
          <p:nvPr/>
        </p:nvSpPr>
        <p:spPr>
          <a:xfrm>
            <a:off x="1619874" y="3230478"/>
            <a:ext cx="3497454" cy="461665"/>
          </a:xfrm>
          <a:prstGeom prst="rect">
            <a:avLst/>
          </a:prstGeom>
          <a:noFill/>
        </p:spPr>
        <p:txBody>
          <a:bodyPr wrap="square" rtlCol="0">
            <a:spAutoFit/>
          </a:bodyPr>
          <a:lstStyle/>
          <a:p>
            <a:r>
              <a:rPr lang="en-US" sz="2400" b="1" dirty="0" smtClean="0"/>
              <a:t>Paper - Wireframe</a:t>
            </a:r>
            <a:endParaRPr lang="en-US" sz="2400" b="1" dirty="0"/>
          </a:p>
        </p:txBody>
      </p:sp>
      <p:sp>
        <p:nvSpPr>
          <p:cNvPr id="16" name="TextBox 15"/>
          <p:cNvSpPr txBox="1"/>
          <p:nvPr/>
        </p:nvSpPr>
        <p:spPr>
          <a:xfrm>
            <a:off x="1619874" y="726619"/>
            <a:ext cx="3497454" cy="830997"/>
          </a:xfrm>
          <a:prstGeom prst="rect">
            <a:avLst/>
          </a:prstGeom>
          <a:noFill/>
        </p:spPr>
        <p:txBody>
          <a:bodyPr wrap="square" rtlCol="0">
            <a:spAutoFit/>
          </a:bodyPr>
          <a:lstStyle/>
          <a:p>
            <a:r>
              <a:rPr lang="en-US" sz="2400" b="1" dirty="0" smtClean="0"/>
              <a:t>Paper – Mockup/</a:t>
            </a:r>
          </a:p>
          <a:p>
            <a:r>
              <a:rPr lang="en-US" sz="2400" b="1" dirty="0" smtClean="0"/>
              <a:t>Photo Gallery</a:t>
            </a:r>
            <a:endParaRPr lang="en-US" sz="2400" b="1" dirty="0"/>
          </a:p>
        </p:txBody>
      </p:sp>
      <p:sp>
        <p:nvSpPr>
          <p:cNvPr id="17" name="Rectangle 16"/>
          <p:cNvSpPr/>
          <p:nvPr/>
        </p:nvSpPr>
        <p:spPr>
          <a:xfrm>
            <a:off x="1251720" y="5613391"/>
            <a:ext cx="312930" cy="312930"/>
          </a:xfrm>
          <a:prstGeom prst="rect">
            <a:avLst/>
          </a:prstGeom>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8" name="Rectangle 17"/>
          <p:cNvSpPr/>
          <p:nvPr/>
        </p:nvSpPr>
        <p:spPr>
          <a:xfrm>
            <a:off x="1251720" y="3305593"/>
            <a:ext cx="312930" cy="312930"/>
          </a:xfrm>
          <a:prstGeom prst="rect">
            <a:avLst/>
          </a:prstGeom>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9" name="Rectangle 18"/>
          <p:cNvSpPr/>
          <p:nvPr/>
        </p:nvSpPr>
        <p:spPr>
          <a:xfrm>
            <a:off x="1270128" y="837049"/>
            <a:ext cx="312930" cy="312930"/>
          </a:xfrm>
          <a:prstGeom prst="rect">
            <a:avLst/>
          </a:prstGeom>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22" name="TextBox 21"/>
          <p:cNvSpPr txBox="1"/>
          <p:nvPr/>
        </p:nvSpPr>
        <p:spPr>
          <a:xfrm>
            <a:off x="4910238" y="2199821"/>
            <a:ext cx="3497454" cy="461665"/>
          </a:xfrm>
          <a:prstGeom prst="rect">
            <a:avLst/>
          </a:prstGeom>
          <a:noFill/>
        </p:spPr>
        <p:txBody>
          <a:bodyPr wrap="square" rtlCol="0">
            <a:spAutoFit/>
          </a:bodyPr>
          <a:lstStyle/>
          <a:p>
            <a:r>
              <a:rPr lang="en-US" sz="2400" b="1" dirty="0" smtClean="0"/>
              <a:t>Clickable/</a:t>
            </a:r>
            <a:r>
              <a:rPr lang="en-US" sz="2400" b="1" dirty="0" err="1" smtClean="0"/>
              <a:t>Tappable</a:t>
            </a:r>
            <a:endParaRPr lang="en-US" sz="2400" b="1" dirty="0"/>
          </a:p>
        </p:txBody>
      </p:sp>
      <p:sp>
        <p:nvSpPr>
          <p:cNvPr id="23" name="Rectangle 22"/>
          <p:cNvSpPr/>
          <p:nvPr/>
        </p:nvSpPr>
        <p:spPr>
          <a:xfrm>
            <a:off x="4597308" y="2281710"/>
            <a:ext cx="312930" cy="312930"/>
          </a:xfrm>
          <a:prstGeom prst="rect">
            <a:avLst/>
          </a:prstGeom>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24" name="TextBox 23"/>
          <p:cNvSpPr txBox="1"/>
          <p:nvPr/>
        </p:nvSpPr>
        <p:spPr>
          <a:xfrm>
            <a:off x="4910238" y="5472632"/>
            <a:ext cx="3497454" cy="461665"/>
          </a:xfrm>
          <a:prstGeom prst="rect">
            <a:avLst/>
          </a:prstGeom>
          <a:noFill/>
        </p:spPr>
        <p:txBody>
          <a:bodyPr wrap="square" rtlCol="0">
            <a:spAutoFit/>
          </a:bodyPr>
          <a:lstStyle/>
          <a:p>
            <a:r>
              <a:rPr lang="en-US" sz="2400" b="1" dirty="0" smtClean="0"/>
              <a:t>Concierge</a:t>
            </a:r>
            <a:endParaRPr lang="en-US" sz="2400" b="1" dirty="0"/>
          </a:p>
        </p:txBody>
      </p:sp>
      <p:sp>
        <p:nvSpPr>
          <p:cNvPr id="25" name="Rectangle 24"/>
          <p:cNvSpPr/>
          <p:nvPr/>
        </p:nvSpPr>
        <p:spPr>
          <a:xfrm>
            <a:off x="4597308" y="5571389"/>
            <a:ext cx="312930" cy="312930"/>
          </a:xfrm>
          <a:prstGeom prst="rect">
            <a:avLst/>
          </a:prstGeom>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26" name="TextBox 25"/>
          <p:cNvSpPr txBox="1"/>
          <p:nvPr/>
        </p:nvSpPr>
        <p:spPr>
          <a:xfrm>
            <a:off x="4910238" y="761932"/>
            <a:ext cx="3497454" cy="461665"/>
          </a:xfrm>
          <a:prstGeom prst="rect">
            <a:avLst/>
          </a:prstGeom>
          <a:noFill/>
        </p:spPr>
        <p:txBody>
          <a:bodyPr wrap="square" rtlCol="0">
            <a:spAutoFit/>
          </a:bodyPr>
          <a:lstStyle/>
          <a:p>
            <a:r>
              <a:rPr lang="en-US" sz="2400" b="1" dirty="0" smtClean="0"/>
              <a:t>Static HTML</a:t>
            </a:r>
            <a:endParaRPr lang="en-US" sz="2400" b="1" dirty="0"/>
          </a:p>
        </p:txBody>
      </p:sp>
      <p:sp>
        <p:nvSpPr>
          <p:cNvPr id="27" name="Rectangle 26"/>
          <p:cNvSpPr/>
          <p:nvPr/>
        </p:nvSpPr>
        <p:spPr>
          <a:xfrm>
            <a:off x="4597308" y="837049"/>
            <a:ext cx="312930" cy="312930"/>
          </a:xfrm>
          <a:prstGeom prst="rect">
            <a:avLst/>
          </a:prstGeom>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28" name="TextBox 27"/>
          <p:cNvSpPr txBox="1"/>
          <p:nvPr/>
        </p:nvSpPr>
        <p:spPr>
          <a:xfrm>
            <a:off x="6332235" y="72072"/>
            <a:ext cx="3497454" cy="461665"/>
          </a:xfrm>
          <a:prstGeom prst="rect">
            <a:avLst/>
          </a:prstGeom>
          <a:noFill/>
        </p:spPr>
        <p:txBody>
          <a:bodyPr wrap="square" rtlCol="0">
            <a:spAutoFit/>
          </a:bodyPr>
          <a:lstStyle/>
          <a:p>
            <a:r>
              <a:rPr lang="en-US" sz="2400" b="1" dirty="0" smtClean="0"/>
              <a:t>Functional Prototype</a:t>
            </a:r>
            <a:endParaRPr lang="en-US" sz="2400" b="1" dirty="0"/>
          </a:p>
        </p:txBody>
      </p:sp>
      <p:sp>
        <p:nvSpPr>
          <p:cNvPr id="29" name="Rectangle 28"/>
          <p:cNvSpPr/>
          <p:nvPr/>
        </p:nvSpPr>
        <p:spPr>
          <a:xfrm>
            <a:off x="8251227" y="680584"/>
            <a:ext cx="312930" cy="312930"/>
          </a:xfrm>
          <a:prstGeom prst="rect">
            <a:avLst/>
          </a:prstGeom>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78218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animBg="1"/>
      <p:bldP spid="19" grpId="0" animBg="1"/>
      <p:bldP spid="22" grpId="0"/>
      <p:bldP spid="23" grpId="0" animBg="1"/>
      <p:bldP spid="24" grpId="0"/>
      <p:bldP spid="25" grpId="0" animBg="1"/>
      <p:bldP spid="26" grpId="0"/>
      <p:bldP spid="27" grpId="0" animBg="1"/>
      <p:bldP spid="28" grpId="0"/>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7432" t="4884" r="7168"/>
          <a:stretch/>
        </p:blipFill>
        <p:spPr>
          <a:xfrm>
            <a:off x="0" y="0"/>
            <a:ext cx="9143999" cy="6858000"/>
          </a:xfrm>
          <a:prstGeom prst="rect">
            <a:avLst/>
          </a:prstGeom>
        </p:spPr>
      </p:pic>
      <p:sp>
        <p:nvSpPr>
          <p:cNvPr id="2" name="Title 1"/>
          <p:cNvSpPr>
            <a:spLocks noGrp="1"/>
          </p:cNvSpPr>
          <p:nvPr>
            <p:ph type="title"/>
          </p:nvPr>
        </p:nvSpPr>
        <p:spPr/>
        <p:txBody>
          <a:bodyPr>
            <a:noAutofit/>
          </a:bodyPr>
          <a:lstStyle/>
          <a:p>
            <a:pPr algn="ctr"/>
            <a:r>
              <a:rPr lang="en-US" sz="3200" b="1" dirty="0" smtClean="0">
                <a:latin typeface="Open Sans"/>
                <a:cs typeface="Open Sans"/>
              </a:rPr>
              <a:t>Paper prototypes</a:t>
            </a:r>
            <a:endParaRPr lang="en-US" sz="3200" b="1" dirty="0">
              <a:latin typeface="Open Sans"/>
              <a:cs typeface="Open Sans"/>
            </a:endParaRPr>
          </a:p>
        </p:txBody>
      </p:sp>
    </p:spTree>
    <p:extLst>
      <p:ext uri="{BB962C8B-B14F-4D97-AF65-F5344CB8AC3E}">
        <p14:creationId xmlns:p14="http://schemas.microsoft.com/office/powerpoint/2010/main" val="8584171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914400"/>
            <a:ext cx="9148877" cy="5136441"/>
          </a:xfrm>
          <a:prstGeom prst="rect">
            <a:avLst/>
          </a:prstGeom>
        </p:spPr>
      </p:pic>
      <p:sp>
        <p:nvSpPr>
          <p:cNvPr id="2" name="Title 1"/>
          <p:cNvSpPr>
            <a:spLocks noGrp="1"/>
          </p:cNvSpPr>
          <p:nvPr>
            <p:ph type="title"/>
          </p:nvPr>
        </p:nvSpPr>
        <p:spPr>
          <a:xfrm>
            <a:off x="822960" y="200115"/>
            <a:ext cx="7520940" cy="548640"/>
          </a:xfrm>
        </p:spPr>
        <p:txBody>
          <a:bodyPr>
            <a:noAutofit/>
          </a:bodyPr>
          <a:lstStyle/>
          <a:p>
            <a:pPr algn="ctr"/>
            <a:r>
              <a:rPr lang="en-US" sz="3200" b="1" dirty="0" smtClean="0">
                <a:solidFill>
                  <a:schemeClr val="bg1"/>
                </a:solidFill>
                <a:latin typeface="Open Sans"/>
                <a:cs typeface="Open Sans"/>
              </a:rPr>
              <a:t>Clickable/</a:t>
            </a:r>
            <a:r>
              <a:rPr lang="en-US" sz="3200" b="1" dirty="0" err="1" smtClean="0">
                <a:solidFill>
                  <a:schemeClr val="bg1"/>
                </a:solidFill>
                <a:latin typeface="Open Sans"/>
                <a:cs typeface="Open Sans"/>
              </a:rPr>
              <a:t>Tappable</a:t>
            </a:r>
            <a:r>
              <a:rPr lang="en-US" sz="3200" b="1" dirty="0" smtClean="0">
                <a:solidFill>
                  <a:schemeClr val="bg1"/>
                </a:solidFill>
                <a:latin typeface="Open Sans"/>
                <a:cs typeface="Open Sans"/>
              </a:rPr>
              <a:t> prototypes</a:t>
            </a:r>
            <a:endParaRPr lang="en-US" sz="3200" b="1" dirty="0">
              <a:solidFill>
                <a:schemeClr val="bg1"/>
              </a:solidFill>
              <a:latin typeface="Open Sans"/>
              <a:cs typeface="Open Sans"/>
            </a:endParaRPr>
          </a:p>
        </p:txBody>
      </p:sp>
    </p:spTree>
    <p:extLst>
      <p:ext uri="{BB962C8B-B14F-4D97-AF65-F5344CB8AC3E}">
        <p14:creationId xmlns:p14="http://schemas.microsoft.com/office/powerpoint/2010/main" val="14598098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493889" y="1213556"/>
            <a:ext cx="8311444" cy="461665"/>
          </a:xfrm>
          <a:prstGeom prst="rect">
            <a:avLst/>
          </a:prstGeom>
          <a:noFill/>
        </p:spPr>
        <p:txBody>
          <a:bodyPr wrap="square" rtlCol="0">
            <a:spAutoFit/>
          </a:bodyPr>
          <a:lstStyle/>
          <a:p>
            <a:endParaRPr lang="en-US" sz="2400" dirty="0">
              <a:solidFill>
                <a:schemeClr val="bg1"/>
              </a:solidFill>
            </a:endParaRPr>
          </a:p>
        </p:txBody>
      </p:sp>
      <p:pic>
        <p:nvPicPr>
          <p:cNvPr id="7" name="Picture 6"/>
          <p:cNvPicPr>
            <a:picLocks noChangeAspect="1"/>
          </p:cNvPicPr>
          <p:nvPr/>
        </p:nvPicPr>
        <p:blipFill rotWithShape="1">
          <a:blip r:embed="rId3"/>
          <a:srcRect l="13038" r="15464"/>
          <a:stretch/>
        </p:blipFill>
        <p:spPr>
          <a:xfrm>
            <a:off x="0" y="0"/>
            <a:ext cx="9162408" cy="7012138"/>
          </a:xfrm>
          <a:prstGeom prst="rect">
            <a:avLst/>
          </a:prstGeom>
        </p:spPr>
      </p:pic>
    </p:spTree>
    <p:extLst>
      <p:ext uri="{BB962C8B-B14F-4D97-AF65-F5344CB8AC3E}">
        <p14:creationId xmlns:p14="http://schemas.microsoft.com/office/powerpoint/2010/main" val="291315865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Prototyping Tips</a:t>
            </a:r>
            <a:endParaRPr lang="en-US" dirty="0"/>
          </a:p>
        </p:txBody>
      </p:sp>
    </p:spTree>
    <p:extLst>
      <p:ext uri="{BB962C8B-B14F-4D97-AF65-F5344CB8AC3E}">
        <p14:creationId xmlns:p14="http://schemas.microsoft.com/office/powerpoint/2010/main" val="17302212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493889" y="1213556"/>
            <a:ext cx="8311444" cy="461665"/>
          </a:xfrm>
          <a:prstGeom prst="rect">
            <a:avLst/>
          </a:prstGeom>
          <a:noFill/>
        </p:spPr>
        <p:txBody>
          <a:bodyPr wrap="square" rtlCol="0">
            <a:spAutoFit/>
          </a:bodyPr>
          <a:lstStyle/>
          <a:p>
            <a:endParaRPr lang="en-US" sz="2400" dirty="0">
              <a:solidFill>
                <a:schemeClr val="bg1"/>
              </a:solidFill>
            </a:endParaRPr>
          </a:p>
        </p:txBody>
      </p:sp>
      <p:pic>
        <p:nvPicPr>
          <p:cNvPr id="2" name="Picture 1"/>
          <p:cNvPicPr>
            <a:picLocks noChangeAspect="1"/>
          </p:cNvPicPr>
          <p:nvPr/>
        </p:nvPicPr>
        <p:blipFill>
          <a:blip r:embed="rId3"/>
          <a:stretch>
            <a:fillRect/>
          </a:stretch>
        </p:blipFill>
        <p:spPr>
          <a:xfrm>
            <a:off x="0" y="203200"/>
            <a:ext cx="9144000" cy="6438305"/>
          </a:xfrm>
          <a:prstGeom prst="rect">
            <a:avLst/>
          </a:prstGeom>
        </p:spPr>
      </p:pic>
    </p:spTree>
    <p:extLst>
      <p:ext uri="{BB962C8B-B14F-4D97-AF65-F5344CB8AC3E}">
        <p14:creationId xmlns:p14="http://schemas.microsoft.com/office/powerpoint/2010/main" val="22284667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493889" y="1213556"/>
            <a:ext cx="8311444" cy="461665"/>
          </a:xfrm>
          <a:prstGeom prst="rect">
            <a:avLst/>
          </a:prstGeom>
          <a:noFill/>
        </p:spPr>
        <p:txBody>
          <a:bodyPr wrap="square" rtlCol="0">
            <a:spAutoFit/>
          </a:bodyPr>
          <a:lstStyle/>
          <a:p>
            <a:endParaRPr lang="en-US" sz="2400" dirty="0">
              <a:solidFill>
                <a:schemeClr val="bg1"/>
              </a:solidFill>
            </a:endParaRPr>
          </a:p>
        </p:txBody>
      </p:sp>
      <p:pic>
        <p:nvPicPr>
          <p:cNvPr id="8" name="Picture 7"/>
          <p:cNvPicPr>
            <a:picLocks noChangeAspect="1"/>
          </p:cNvPicPr>
          <p:nvPr/>
        </p:nvPicPr>
        <p:blipFill rotWithShape="1">
          <a:blip r:embed="rId3"/>
          <a:srcRect l="610" t="10863" r="396"/>
          <a:stretch/>
        </p:blipFill>
        <p:spPr>
          <a:xfrm>
            <a:off x="0" y="-239281"/>
            <a:ext cx="9144000" cy="7097281"/>
          </a:xfrm>
          <a:prstGeom prst="rect">
            <a:avLst/>
          </a:prstGeom>
        </p:spPr>
      </p:pic>
    </p:spTree>
    <p:extLst>
      <p:ext uri="{BB962C8B-B14F-4D97-AF65-F5344CB8AC3E}">
        <p14:creationId xmlns:p14="http://schemas.microsoft.com/office/powerpoint/2010/main" val="9440181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latin typeface="Open Sans"/>
                <a:cs typeface="Open Sans"/>
              </a:rPr>
              <a:t>resources</a:t>
            </a:r>
            <a:endParaRPr lang="en-US" sz="3200" b="1" dirty="0">
              <a:latin typeface="Open Sans"/>
              <a:cs typeface="Open Sans"/>
            </a:endParaRPr>
          </a:p>
        </p:txBody>
      </p:sp>
      <p:sp>
        <p:nvSpPr>
          <p:cNvPr id="4" name="Content Placeholder 2"/>
          <p:cNvSpPr txBox="1">
            <a:spLocks/>
          </p:cNvSpPr>
          <p:nvPr/>
        </p:nvSpPr>
        <p:spPr>
          <a:xfrm>
            <a:off x="822960" y="1109879"/>
            <a:ext cx="7520940" cy="5350118"/>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lvl="1"/>
            <a:r>
              <a:rPr lang="en-US" sz="2400" dirty="0" smtClean="0">
                <a:latin typeface="Open Sans"/>
                <a:cs typeface="Open Sans"/>
                <a:hlinkClick r:id="rId3"/>
              </a:rPr>
              <a:t>Hack Design Toolkit </a:t>
            </a:r>
            <a:endParaRPr lang="en-US" sz="2400" dirty="0">
              <a:latin typeface="Open Sans"/>
              <a:cs typeface="Open Sans"/>
            </a:endParaRPr>
          </a:p>
          <a:p>
            <a:pPr lvl="1"/>
            <a:r>
              <a:rPr lang="en-US" sz="2400" dirty="0" smtClean="0">
                <a:latin typeface="Open Sans"/>
                <a:cs typeface="Open Sans"/>
                <a:hlinkClick r:id="rId4"/>
              </a:rPr>
              <a:t>Prototypes – The Beginner’s Guide</a:t>
            </a:r>
            <a:endParaRPr lang="en-US" sz="2400" dirty="0" smtClean="0">
              <a:latin typeface="Open Sans"/>
              <a:cs typeface="Open Sans"/>
            </a:endParaRPr>
          </a:p>
          <a:p>
            <a:pPr lvl="1"/>
            <a:r>
              <a:rPr lang="en-US" sz="2400" dirty="0" smtClean="0">
                <a:latin typeface="Open Sans"/>
                <a:cs typeface="Open Sans"/>
                <a:hlinkClick r:id="rId5"/>
              </a:rPr>
              <a:t>Paper Prototyping</a:t>
            </a:r>
            <a:endParaRPr lang="en-US" sz="2400" dirty="0" smtClean="0">
              <a:latin typeface="Open Sans"/>
              <a:cs typeface="Open Sans"/>
            </a:endParaRPr>
          </a:p>
          <a:p>
            <a:pPr lvl="1"/>
            <a:r>
              <a:rPr lang="en-US" sz="2400" dirty="0" smtClean="0">
                <a:latin typeface="Open Sans"/>
                <a:cs typeface="Open Sans"/>
                <a:hlinkClick r:id="rId6"/>
              </a:rPr>
              <a:t>How to create a website prototype</a:t>
            </a:r>
            <a:endParaRPr lang="en-US" sz="2400" dirty="0" smtClean="0">
              <a:latin typeface="Open Sans"/>
              <a:cs typeface="Open Sans"/>
            </a:endParaRPr>
          </a:p>
          <a:p>
            <a:pPr lvl="1"/>
            <a:r>
              <a:rPr lang="en-US" sz="2400" dirty="0" smtClean="0">
                <a:latin typeface="Open Sans"/>
                <a:cs typeface="Open Sans"/>
                <a:hlinkClick r:id="rId7"/>
              </a:rPr>
              <a:t>Prototyping Google Glass</a:t>
            </a:r>
            <a:endParaRPr lang="en-US" sz="2400" dirty="0" smtClean="0">
              <a:latin typeface="Open Sans"/>
              <a:cs typeface="Open Sans"/>
            </a:endParaRPr>
          </a:p>
          <a:p>
            <a:pPr lvl="1"/>
            <a:r>
              <a:rPr lang="en-US" sz="2400" dirty="0" smtClean="0">
                <a:latin typeface="Open Sans"/>
                <a:cs typeface="Open Sans"/>
                <a:hlinkClick r:id="rId8"/>
              </a:rPr>
              <a:t>Build a Team, Build a Tower – Tom </a:t>
            </a:r>
            <a:r>
              <a:rPr lang="en-US" sz="2400" dirty="0" err="1" smtClean="0">
                <a:latin typeface="Open Sans"/>
                <a:cs typeface="Open Sans"/>
                <a:hlinkClick r:id="rId8"/>
              </a:rPr>
              <a:t>Wujec</a:t>
            </a:r>
            <a:endParaRPr lang="en-US" sz="2400" dirty="0">
              <a:latin typeface="Open Sans"/>
              <a:cs typeface="Open Sans"/>
            </a:endParaRPr>
          </a:p>
          <a:p>
            <a:pPr lvl="1"/>
            <a:r>
              <a:rPr lang="en-US" sz="2400" dirty="0" smtClean="0">
                <a:latin typeface="Open Sans"/>
                <a:cs typeface="Open Sans"/>
                <a:hlinkClick r:id="rId9"/>
              </a:rPr>
              <a:t>UX Tools</a:t>
            </a:r>
            <a:endParaRPr lang="en-US" sz="2400" dirty="0" smtClean="0">
              <a:latin typeface="Open Sans"/>
              <a:cs typeface="Open Sans"/>
            </a:endParaRPr>
          </a:p>
          <a:p>
            <a:pPr lvl="1"/>
            <a:r>
              <a:rPr lang="en-US" sz="2400" dirty="0" smtClean="0">
                <a:latin typeface="Open Sans"/>
                <a:cs typeface="Open Sans"/>
                <a:hlinkClick r:id="rId10"/>
              </a:rPr>
              <a:t>Make me a prototype</a:t>
            </a:r>
            <a:endParaRPr lang="en-US" sz="2400" dirty="0" smtClean="0">
              <a:latin typeface="Open Sans"/>
              <a:cs typeface="Open Sans"/>
            </a:endParaRPr>
          </a:p>
          <a:p>
            <a:pPr lvl="1"/>
            <a:r>
              <a:rPr lang="en-US" sz="2400" dirty="0" smtClean="0">
                <a:latin typeface="Open Sans"/>
                <a:cs typeface="Open Sans"/>
                <a:hlinkClick r:id="rId11"/>
              </a:rPr>
              <a:t>Design Better and Faster with Rapid </a:t>
            </a:r>
            <a:r>
              <a:rPr lang="en-US" sz="2400" dirty="0" smtClean="0">
                <a:latin typeface="Open Sans"/>
                <a:cs typeface="Open Sans"/>
                <a:hlinkClick r:id="rId11"/>
              </a:rPr>
              <a:t>Prototyping</a:t>
            </a:r>
            <a:endParaRPr lang="en-US" sz="2400" dirty="0" smtClean="0">
              <a:latin typeface="Open Sans"/>
              <a:cs typeface="Open Sans"/>
            </a:endParaRPr>
          </a:p>
          <a:p>
            <a:pPr lvl="1"/>
            <a:r>
              <a:rPr lang="en-US" sz="2400" dirty="0" smtClean="0">
                <a:latin typeface="Open Sans"/>
                <a:cs typeface="Open Sans"/>
                <a:hlinkClick r:id="rId12"/>
              </a:rPr>
              <a:t>Airbnb</a:t>
            </a:r>
            <a:r>
              <a:rPr lang="en-US" sz="2400" dirty="0" smtClean="0">
                <a:latin typeface="Open Sans"/>
                <a:cs typeface="Open Sans"/>
                <a:hlinkClick r:id="rId12"/>
              </a:rPr>
              <a:t>: The Growth Story You Didn’t Know</a:t>
            </a:r>
            <a:endParaRPr lang="en-US" sz="2400" dirty="0" smtClean="0">
              <a:latin typeface="Open Sans"/>
              <a:cs typeface="Open Sans"/>
            </a:endParaRPr>
          </a:p>
          <a:p>
            <a:pPr lvl="1"/>
            <a:r>
              <a:rPr lang="en-US" sz="2400" dirty="0" smtClean="0">
                <a:latin typeface="Open Sans"/>
                <a:cs typeface="Open Sans"/>
                <a:hlinkClick r:id="rId13"/>
              </a:rPr>
              <a:t>Proto Talk</a:t>
            </a:r>
          </a:p>
          <a:p>
            <a:pPr lvl="1"/>
            <a:r>
              <a:rPr lang="en-US" sz="2400" dirty="0" smtClean="0">
                <a:latin typeface="Open Sans"/>
                <a:cs typeface="Open Sans"/>
                <a:hlinkClick r:id="rId14"/>
              </a:rPr>
              <a:t>Prototyping for Better Products, Stronger Teams, and Happier Clients</a:t>
            </a:r>
            <a:endParaRPr lang="en-US" sz="2400" dirty="0">
              <a:latin typeface="Open Sans"/>
              <a:cs typeface="Open Sans"/>
            </a:endParaRPr>
          </a:p>
        </p:txBody>
      </p:sp>
    </p:spTree>
    <p:extLst>
      <p:ext uri="{BB962C8B-B14F-4D97-AF65-F5344CB8AC3E}">
        <p14:creationId xmlns:p14="http://schemas.microsoft.com/office/powerpoint/2010/main" val="405223516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493889" y="1213556"/>
            <a:ext cx="8311444" cy="461665"/>
          </a:xfrm>
          <a:prstGeom prst="rect">
            <a:avLst/>
          </a:prstGeom>
          <a:noFill/>
        </p:spPr>
        <p:txBody>
          <a:bodyPr wrap="square" rtlCol="0">
            <a:spAutoFit/>
          </a:bodyPr>
          <a:lstStyle/>
          <a:p>
            <a:endParaRPr lang="en-US" sz="2400" dirty="0">
              <a:solidFill>
                <a:schemeClr val="bg1"/>
              </a:solidFill>
            </a:endParaRPr>
          </a:p>
        </p:txBody>
      </p:sp>
      <p:pic>
        <p:nvPicPr>
          <p:cNvPr id="2" name="Picture 1"/>
          <p:cNvPicPr>
            <a:picLocks noChangeAspect="1"/>
          </p:cNvPicPr>
          <p:nvPr/>
        </p:nvPicPr>
        <p:blipFill rotWithShape="1">
          <a:blip r:embed="rId3"/>
          <a:srcRect l="5588" r="5588"/>
          <a:stretch/>
        </p:blipFill>
        <p:spPr>
          <a:xfrm>
            <a:off x="-1" y="-2493"/>
            <a:ext cx="9144001" cy="6862986"/>
          </a:xfrm>
          <a:prstGeom prst="rect">
            <a:avLst/>
          </a:prstGeom>
        </p:spPr>
      </p:pic>
    </p:spTree>
    <p:extLst>
      <p:ext uri="{BB962C8B-B14F-4D97-AF65-F5344CB8AC3E}">
        <p14:creationId xmlns:p14="http://schemas.microsoft.com/office/powerpoint/2010/main" val="25853759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latin typeface="Open Sans"/>
                <a:cs typeface="Open Sans"/>
              </a:rPr>
              <a:t>Activity</a:t>
            </a:r>
            <a:endParaRPr lang="en-US" sz="3200" b="1" dirty="0">
              <a:latin typeface="Open Sans"/>
              <a:cs typeface="Open Sans"/>
            </a:endParaRPr>
          </a:p>
        </p:txBody>
      </p:sp>
      <p:sp>
        <p:nvSpPr>
          <p:cNvPr id="3" name="Content Placeholder 2"/>
          <p:cNvSpPr>
            <a:spLocks noGrp="1"/>
          </p:cNvSpPr>
          <p:nvPr>
            <p:ph idx="1"/>
          </p:nvPr>
        </p:nvSpPr>
        <p:spPr>
          <a:xfrm>
            <a:off x="822960" y="1100628"/>
            <a:ext cx="7520940" cy="4641595"/>
          </a:xfrm>
        </p:spPr>
        <p:txBody>
          <a:bodyPr>
            <a:noAutofit/>
          </a:bodyPr>
          <a:lstStyle/>
          <a:p>
            <a:pPr marL="0" indent="0"/>
            <a:r>
              <a:rPr lang="en-US" sz="2800" dirty="0"/>
              <a:t>The Perfect Scoop is a walk up ice cream shop that gets very busy with the heat of the summer.  The lines have started wrapping around the block, and their customers are getting frustrated with the long wait.  Harry, Larry, and Gary are the three ice cream scoopers that service The Perfect Scoop, and they are the fastest scoopers in town.  The problem is that they have to take orders in between scooping which slows them down and causes the line to get longer.</a:t>
            </a:r>
          </a:p>
        </p:txBody>
      </p:sp>
    </p:spTree>
    <p:extLst>
      <p:ext uri="{BB962C8B-B14F-4D97-AF65-F5344CB8AC3E}">
        <p14:creationId xmlns:p14="http://schemas.microsoft.com/office/powerpoint/2010/main" val="4378282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830461"/>
            <a:ext cx="9144000" cy="6027539"/>
          </a:xfrm>
          <a:prstGeom prst="rect">
            <a:avLst/>
          </a:prstGeom>
        </p:spPr>
      </p:pic>
    </p:spTree>
    <p:extLst>
      <p:ext uri="{BB962C8B-B14F-4D97-AF65-F5344CB8AC3E}">
        <p14:creationId xmlns:p14="http://schemas.microsoft.com/office/powerpoint/2010/main" val="5097844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0" y="368091"/>
            <a:ext cx="7520940" cy="6331170"/>
          </a:xfrm>
        </p:spPr>
        <p:txBody>
          <a:bodyPr>
            <a:noAutofit/>
          </a:bodyPr>
          <a:lstStyle/>
          <a:p>
            <a:pPr marL="0" indent="0"/>
            <a:r>
              <a:rPr lang="en-US" sz="2800" dirty="0"/>
              <a:t>You will work in pairs to create a paper prototype of a tablet app that allows customers to input their orders so they can hang out at the nearby park while Harry, Larry, and Gary are speedily scooping.  The app should be able to do the following things</a:t>
            </a:r>
            <a:r>
              <a:rPr lang="en-US" sz="2800" dirty="0" smtClean="0"/>
              <a:t>:</a:t>
            </a:r>
            <a:endParaRPr lang="en-US" sz="2800" dirty="0"/>
          </a:p>
          <a:p>
            <a:pPr lvl="0">
              <a:buFont typeface="Arial"/>
              <a:buChar char="•"/>
            </a:pPr>
            <a:r>
              <a:rPr lang="en-US" sz="2000" dirty="0"/>
              <a:t>Allow the customer to choose from the 3 daily ice cream flavors</a:t>
            </a:r>
          </a:p>
          <a:p>
            <a:pPr lvl="0">
              <a:buFont typeface="Arial"/>
              <a:buChar char="•"/>
            </a:pPr>
            <a:r>
              <a:rPr lang="en-US" sz="2000" dirty="0"/>
              <a:t>Add toppings (as many toppings as they like), and the options are sprinkles, fudge, and chocolate chips</a:t>
            </a:r>
          </a:p>
          <a:p>
            <a:pPr lvl="0">
              <a:buFont typeface="Arial"/>
              <a:buChar char="•"/>
            </a:pPr>
            <a:r>
              <a:rPr lang="en-US" sz="2000" dirty="0"/>
              <a:t>Or allow the customer to order the “Split Decision”, The Perfect Scoop’s specialty sundae</a:t>
            </a:r>
          </a:p>
          <a:p>
            <a:pPr lvl="0">
              <a:buFont typeface="Arial"/>
              <a:buChar char="•"/>
            </a:pPr>
            <a:r>
              <a:rPr lang="en-US" sz="2000" dirty="0"/>
              <a:t>Add multiple items to an order</a:t>
            </a:r>
          </a:p>
          <a:p>
            <a:pPr lvl="0">
              <a:buFont typeface="Arial"/>
              <a:buChar char="•"/>
            </a:pPr>
            <a:r>
              <a:rPr lang="en-US" sz="2000" dirty="0"/>
              <a:t>Calculate and display the total of the order</a:t>
            </a:r>
          </a:p>
          <a:p>
            <a:pPr lvl="0">
              <a:buFont typeface="Arial"/>
              <a:buChar char="•"/>
            </a:pPr>
            <a:r>
              <a:rPr lang="en-US" sz="2000" dirty="0"/>
              <a:t>Submit their order (this should include an alert to confirm their submission)</a:t>
            </a:r>
          </a:p>
        </p:txBody>
      </p:sp>
    </p:spTree>
    <p:extLst>
      <p:ext uri="{BB962C8B-B14F-4D97-AF65-F5344CB8AC3E}">
        <p14:creationId xmlns:p14="http://schemas.microsoft.com/office/powerpoint/2010/main" val="16832989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0" y="368091"/>
            <a:ext cx="7520940" cy="6331170"/>
          </a:xfrm>
        </p:spPr>
        <p:txBody>
          <a:bodyPr>
            <a:noAutofit/>
          </a:bodyPr>
          <a:lstStyle/>
          <a:p>
            <a:pPr marL="0" indent="0"/>
            <a:r>
              <a:rPr lang="en-US" sz="2800" dirty="0"/>
              <a:t>You will create a paper prototype of this app to test your design.  This will include:</a:t>
            </a:r>
          </a:p>
          <a:p>
            <a:pPr lvl="0">
              <a:buFont typeface="Arial"/>
              <a:buChar char="•"/>
            </a:pPr>
            <a:r>
              <a:rPr lang="en-US" sz="2000" dirty="0"/>
              <a:t>Brainstorming possibilities for how to solve this problem</a:t>
            </a:r>
          </a:p>
          <a:p>
            <a:pPr lvl="0">
              <a:buFont typeface="Arial"/>
              <a:buChar char="•"/>
            </a:pPr>
            <a:r>
              <a:rPr lang="en-US" sz="2000" dirty="0"/>
              <a:t>Quickly sketching the UI for your design</a:t>
            </a:r>
          </a:p>
          <a:p>
            <a:pPr lvl="0">
              <a:buFont typeface="Arial"/>
              <a:buChar char="•"/>
            </a:pPr>
            <a:r>
              <a:rPr lang="en-US" sz="2000" dirty="0"/>
              <a:t>Constructing a paper prototype that can be used to test your design (remember, you will need to make separate pieces for each time your user completes a phase of the order process) </a:t>
            </a:r>
          </a:p>
          <a:p>
            <a:pPr lvl="0">
              <a:buFont typeface="Arial"/>
              <a:buChar char="•"/>
            </a:pPr>
            <a:r>
              <a:rPr lang="en-US" sz="2000" dirty="0"/>
              <a:t>Test your design on another group by having them act as the “customer” and you and your partner act as the “computer” taking note of problems they run into/items that you learn from the test</a:t>
            </a:r>
          </a:p>
        </p:txBody>
      </p:sp>
    </p:spTree>
    <p:extLst>
      <p:ext uri="{BB962C8B-B14F-4D97-AF65-F5344CB8AC3E}">
        <p14:creationId xmlns:p14="http://schemas.microsoft.com/office/powerpoint/2010/main" val="32814340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latin typeface="Open Sans"/>
                <a:cs typeface="Open Sans"/>
              </a:rPr>
              <a:t>THE MARSHMALLOW CHALLENGE</a:t>
            </a:r>
            <a:endParaRPr lang="en-US" sz="3200" b="1" dirty="0">
              <a:latin typeface="Open Sans"/>
              <a:cs typeface="Open Sans"/>
            </a:endParaRPr>
          </a:p>
        </p:txBody>
      </p:sp>
      <p:sp>
        <p:nvSpPr>
          <p:cNvPr id="3" name="Content Placeholder 2"/>
          <p:cNvSpPr>
            <a:spLocks noGrp="1"/>
          </p:cNvSpPr>
          <p:nvPr>
            <p:ph idx="1"/>
          </p:nvPr>
        </p:nvSpPr>
        <p:spPr/>
        <p:txBody>
          <a:bodyPr>
            <a:normAutofit/>
          </a:bodyPr>
          <a:lstStyle/>
          <a:p>
            <a:r>
              <a:rPr lang="en-US" sz="2400" dirty="0" smtClean="0">
                <a:latin typeface="Open Sans"/>
                <a:cs typeface="Open Sans"/>
              </a:rPr>
              <a:t>You have 18 minutes to build a freestanding</a:t>
            </a:r>
          </a:p>
          <a:p>
            <a:r>
              <a:rPr lang="en-US" sz="2400" dirty="0" smtClean="0">
                <a:latin typeface="Open Sans"/>
                <a:cs typeface="Open Sans"/>
              </a:rPr>
              <a:t>structure from:</a:t>
            </a:r>
          </a:p>
          <a:p>
            <a:pPr lvl="1"/>
            <a:endParaRPr lang="en-US" sz="2400" dirty="0" smtClean="0">
              <a:latin typeface="Open Sans"/>
              <a:cs typeface="Open Sans"/>
            </a:endParaRPr>
          </a:p>
          <a:p>
            <a:pPr lvl="1"/>
            <a:r>
              <a:rPr lang="en-US" sz="2400" dirty="0" smtClean="0">
                <a:latin typeface="Open Sans"/>
                <a:cs typeface="Open Sans"/>
              </a:rPr>
              <a:t>20 pieces of spaghetti</a:t>
            </a:r>
          </a:p>
          <a:p>
            <a:pPr lvl="1"/>
            <a:r>
              <a:rPr lang="en-US" sz="2400" dirty="0" smtClean="0">
                <a:latin typeface="Open Sans"/>
                <a:cs typeface="Open Sans"/>
              </a:rPr>
              <a:t>1 yard of tape</a:t>
            </a:r>
          </a:p>
          <a:p>
            <a:pPr lvl="1"/>
            <a:r>
              <a:rPr lang="en-US" sz="2400" dirty="0" smtClean="0">
                <a:latin typeface="Open Sans"/>
                <a:cs typeface="Open Sans"/>
              </a:rPr>
              <a:t>1 yard of string</a:t>
            </a:r>
          </a:p>
          <a:p>
            <a:pPr lvl="1"/>
            <a:r>
              <a:rPr lang="en-US" sz="2400" dirty="0" smtClean="0">
                <a:latin typeface="Open Sans"/>
                <a:cs typeface="Open Sans"/>
              </a:rPr>
              <a:t>1 marshmallow (must be on top)</a:t>
            </a:r>
            <a:endParaRPr lang="en-US" sz="2400" dirty="0">
              <a:latin typeface="Open Sans"/>
              <a:cs typeface="Open Sans"/>
            </a:endParaRPr>
          </a:p>
        </p:txBody>
      </p:sp>
    </p:spTree>
    <p:extLst>
      <p:ext uri="{BB962C8B-B14F-4D97-AF65-F5344CB8AC3E}">
        <p14:creationId xmlns:p14="http://schemas.microsoft.com/office/powerpoint/2010/main" val="22328503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66889" y="451556"/>
            <a:ext cx="8466667" cy="584776"/>
          </a:xfrm>
          <a:prstGeom prst="rect">
            <a:avLst/>
          </a:prstGeom>
          <a:noFill/>
        </p:spPr>
        <p:txBody>
          <a:bodyPr wrap="square" rtlCol="0">
            <a:spAutoFit/>
          </a:bodyPr>
          <a:lstStyle/>
          <a:p>
            <a:r>
              <a:rPr lang="en-US" sz="3200" dirty="0" smtClean="0"/>
              <a:t>MOST GROUPS:</a:t>
            </a:r>
            <a:endParaRPr lang="en-US" sz="3200" dirty="0"/>
          </a:p>
        </p:txBody>
      </p:sp>
      <p:sp>
        <p:nvSpPr>
          <p:cNvPr id="3" name="Rectangle 2"/>
          <p:cNvSpPr/>
          <p:nvPr/>
        </p:nvSpPr>
        <p:spPr>
          <a:xfrm>
            <a:off x="366889" y="1284113"/>
            <a:ext cx="1679222" cy="81844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ORIENT</a:t>
            </a:r>
            <a:endParaRPr lang="en-US" dirty="0"/>
          </a:p>
        </p:txBody>
      </p:sp>
      <p:sp>
        <p:nvSpPr>
          <p:cNvPr id="4" name="Rectangle 3"/>
          <p:cNvSpPr/>
          <p:nvPr/>
        </p:nvSpPr>
        <p:spPr>
          <a:xfrm>
            <a:off x="2046111" y="1284113"/>
            <a:ext cx="1679222" cy="818444"/>
          </a:xfrm>
          <a:prstGeom prst="rec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PLAN</a:t>
            </a:r>
            <a:endParaRPr lang="en-US" dirty="0"/>
          </a:p>
        </p:txBody>
      </p:sp>
      <p:sp>
        <p:nvSpPr>
          <p:cNvPr id="6" name="Rectangle 5"/>
          <p:cNvSpPr/>
          <p:nvPr/>
        </p:nvSpPr>
        <p:spPr>
          <a:xfrm>
            <a:off x="3725333" y="1284113"/>
            <a:ext cx="4007556" cy="818444"/>
          </a:xfrm>
          <a:prstGeom prst="rect">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BUILD</a:t>
            </a:r>
            <a:endParaRPr lang="en-US" dirty="0"/>
          </a:p>
        </p:txBody>
      </p:sp>
      <p:sp>
        <p:nvSpPr>
          <p:cNvPr id="7" name="Rectangle 6"/>
          <p:cNvSpPr/>
          <p:nvPr/>
        </p:nvSpPr>
        <p:spPr>
          <a:xfrm>
            <a:off x="7732889" y="1284113"/>
            <a:ext cx="1100667" cy="818444"/>
          </a:xfrm>
          <a:prstGeom prst="rect">
            <a:avLst/>
          </a:prstGeom>
          <a:solidFill>
            <a:schemeClr val="tx2"/>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TA-DA!</a:t>
            </a:r>
            <a:endParaRPr lang="en-US" dirty="0"/>
          </a:p>
        </p:txBody>
      </p:sp>
      <p:sp>
        <p:nvSpPr>
          <p:cNvPr id="8" name="TextBox 7"/>
          <p:cNvSpPr txBox="1"/>
          <p:nvPr/>
        </p:nvSpPr>
        <p:spPr>
          <a:xfrm>
            <a:off x="366889" y="4642557"/>
            <a:ext cx="8466667" cy="584776"/>
          </a:xfrm>
          <a:prstGeom prst="rect">
            <a:avLst/>
          </a:prstGeom>
          <a:noFill/>
        </p:spPr>
        <p:txBody>
          <a:bodyPr wrap="square" rtlCol="0">
            <a:spAutoFit/>
          </a:bodyPr>
          <a:lstStyle/>
          <a:p>
            <a:r>
              <a:rPr lang="en-US" sz="3200" dirty="0" smtClean="0"/>
              <a:t>KINDERGARTEN GROUP</a:t>
            </a:r>
            <a:endParaRPr lang="en-US" sz="3200" dirty="0"/>
          </a:p>
        </p:txBody>
      </p:sp>
      <p:sp>
        <p:nvSpPr>
          <p:cNvPr id="13" name="Rectangle 12"/>
          <p:cNvSpPr/>
          <p:nvPr/>
        </p:nvSpPr>
        <p:spPr>
          <a:xfrm>
            <a:off x="393699" y="2939093"/>
            <a:ext cx="8228189" cy="584776"/>
          </a:xfrm>
          <a:prstGeom prst="rect">
            <a:avLst/>
          </a:prstGeom>
        </p:spPr>
        <p:txBody>
          <a:bodyPr wrap="square">
            <a:spAutoFit/>
          </a:bodyPr>
          <a:lstStyle/>
          <a:p>
            <a:pPr lvl="0"/>
            <a:r>
              <a:rPr lang="en-US" sz="3200" dirty="0">
                <a:solidFill>
                  <a:prstClr val="black"/>
                </a:solidFill>
              </a:rPr>
              <a:t>BUSINESS STUDENT GROUP</a:t>
            </a:r>
          </a:p>
        </p:txBody>
      </p:sp>
      <p:cxnSp>
        <p:nvCxnSpPr>
          <p:cNvPr id="15" name="Straight Connector 14"/>
          <p:cNvCxnSpPr/>
          <p:nvPr/>
        </p:nvCxnSpPr>
        <p:spPr>
          <a:xfrm>
            <a:off x="522111" y="3979333"/>
            <a:ext cx="7210778" cy="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22111" y="5827889"/>
            <a:ext cx="1524000" cy="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3"/>
          <a:srcRect l="68025" t="52320" b="6024"/>
          <a:stretch/>
        </p:blipFill>
        <p:spPr>
          <a:xfrm>
            <a:off x="2200615" y="5370113"/>
            <a:ext cx="982158" cy="915552"/>
          </a:xfrm>
          <a:prstGeom prst="rect">
            <a:avLst/>
          </a:prstGeom>
        </p:spPr>
      </p:pic>
      <p:cxnSp>
        <p:nvCxnSpPr>
          <p:cNvPr id="19" name="Straight Connector 18"/>
          <p:cNvCxnSpPr/>
          <p:nvPr/>
        </p:nvCxnSpPr>
        <p:spPr>
          <a:xfrm>
            <a:off x="3245556" y="5827889"/>
            <a:ext cx="790222" cy="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36445" y="5827889"/>
            <a:ext cx="409222" cy="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59222" y="5827889"/>
            <a:ext cx="1030111" cy="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rotWithShape="1">
          <a:blip r:embed="rId3"/>
          <a:srcRect l="68025" t="52320" b="6024"/>
          <a:stretch/>
        </p:blipFill>
        <p:spPr>
          <a:xfrm>
            <a:off x="7851398" y="5370113"/>
            <a:ext cx="982158" cy="915552"/>
          </a:xfrm>
          <a:prstGeom prst="rect">
            <a:avLst/>
          </a:prstGeom>
        </p:spPr>
      </p:pic>
      <p:pic>
        <p:nvPicPr>
          <p:cNvPr id="30" name="Picture 29"/>
          <p:cNvPicPr>
            <a:picLocks noChangeAspect="1"/>
          </p:cNvPicPr>
          <p:nvPr/>
        </p:nvPicPr>
        <p:blipFill rotWithShape="1">
          <a:blip r:embed="rId3"/>
          <a:srcRect t="52320" r="68025" b="6024"/>
          <a:stretch/>
        </p:blipFill>
        <p:spPr>
          <a:xfrm>
            <a:off x="4163496" y="5370113"/>
            <a:ext cx="982156" cy="915552"/>
          </a:xfrm>
          <a:prstGeom prst="rect">
            <a:avLst/>
          </a:prstGeom>
        </p:spPr>
      </p:pic>
      <p:pic>
        <p:nvPicPr>
          <p:cNvPr id="33" name="Picture 32"/>
          <p:cNvPicPr>
            <a:picLocks noChangeAspect="1"/>
          </p:cNvPicPr>
          <p:nvPr/>
        </p:nvPicPr>
        <p:blipFill rotWithShape="1">
          <a:blip r:embed="rId3"/>
          <a:srcRect l="68272" b="59317"/>
          <a:stretch/>
        </p:blipFill>
        <p:spPr>
          <a:xfrm>
            <a:off x="5545667" y="5370113"/>
            <a:ext cx="1016604" cy="932744"/>
          </a:xfrm>
          <a:prstGeom prst="rect">
            <a:avLst/>
          </a:prstGeom>
        </p:spPr>
      </p:pic>
      <p:pic>
        <p:nvPicPr>
          <p:cNvPr id="34" name="Picture 33"/>
          <p:cNvPicPr>
            <a:picLocks noChangeAspect="1"/>
          </p:cNvPicPr>
          <p:nvPr/>
        </p:nvPicPr>
        <p:blipFill rotWithShape="1">
          <a:blip r:embed="rId3"/>
          <a:srcRect r="67778" b="58972"/>
          <a:stretch/>
        </p:blipFill>
        <p:spPr>
          <a:xfrm>
            <a:off x="7803444" y="3386668"/>
            <a:ext cx="1070206" cy="975076"/>
          </a:xfrm>
          <a:prstGeom prst="rect">
            <a:avLst/>
          </a:prstGeom>
        </p:spPr>
      </p:pic>
      <p:sp>
        <p:nvSpPr>
          <p:cNvPr id="35" name="Rectangle 34"/>
          <p:cNvSpPr/>
          <p:nvPr/>
        </p:nvSpPr>
        <p:spPr>
          <a:xfrm>
            <a:off x="7732889" y="1284113"/>
            <a:ext cx="1100667" cy="818444"/>
          </a:xfrm>
          <a:prstGeom prst="rect">
            <a:avLst/>
          </a:prstGeom>
          <a:solidFill>
            <a:srgbClr val="FF0000"/>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Oh No!</a:t>
            </a:r>
            <a:endParaRPr lang="en-US" dirty="0"/>
          </a:p>
        </p:txBody>
      </p:sp>
    </p:spTree>
    <p:extLst>
      <p:ext uri="{BB962C8B-B14F-4D97-AF65-F5344CB8AC3E}">
        <p14:creationId xmlns:p14="http://schemas.microsoft.com/office/powerpoint/2010/main" val="75328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p:bldP spid="13" grpId="0"/>
      <p:bldP spid="35" grpId="0" animBg="1"/>
      <p:bldP spid="3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latin typeface="Open Sans"/>
                <a:cs typeface="Open Sans"/>
              </a:rPr>
              <a:t>What is a prototype?</a:t>
            </a:r>
            <a:endParaRPr lang="en-US" sz="3200" b="1" dirty="0">
              <a:latin typeface="Open Sans"/>
              <a:cs typeface="Open Sans"/>
            </a:endParaRPr>
          </a:p>
        </p:txBody>
      </p:sp>
      <p:sp>
        <p:nvSpPr>
          <p:cNvPr id="3" name="Content Placeholder 2"/>
          <p:cNvSpPr>
            <a:spLocks noGrp="1"/>
          </p:cNvSpPr>
          <p:nvPr>
            <p:ph idx="1"/>
          </p:nvPr>
        </p:nvSpPr>
        <p:spPr>
          <a:xfrm>
            <a:off x="822960" y="1100628"/>
            <a:ext cx="7520940" cy="1651039"/>
          </a:xfrm>
        </p:spPr>
        <p:txBody>
          <a:bodyPr>
            <a:normAutofit/>
          </a:bodyPr>
          <a:lstStyle/>
          <a:p>
            <a:pPr marL="0" lvl="1" indent="0">
              <a:buNone/>
            </a:pPr>
            <a:r>
              <a:rPr lang="en-US" sz="2400" dirty="0" smtClean="0">
                <a:latin typeface="Open Sans"/>
                <a:cs typeface="Open Sans"/>
              </a:rPr>
              <a:t>A prototype is a quasi-realistic representation of what you are building that can be interacted with and tested on users in order to help validate your design.</a:t>
            </a:r>
            <a:endParaRPr lang="en-US" sz="2400" dirty="0">
              <a:latin typeface="Open Sans"/>
              <a:cs typeface="Open Sans"/>
            </a:endParaRPr>
          </a:p>
        </p:txBody>
      </p:sp>
    </p:spTree>
    <p:extLst>
      <p:ext uri="{BB962C8B-B14F-4D97-AF65-F5344CB8AC3E}">
        <p14:creationId xmlns:p14="http://schemas.microsoft.com/office/powerpoint/2010/main" val="37554989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val 2"/>
          <p:cNvSpPr/>
          <p:nvPr/>
        </p:nvSpPr>
        <p:spPr>
          <a:xfrm>
            <a:off x="3259666" y="2116667"/>
            <a:ext cx="2624668" cy="2624666"/>
          </a:xfrm>
          <a:prstGeom prst="ellipse">
            <a:avLst/>
          </a:prstGeom>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t>WHY DO WE PROTOTYPE?</a:t>
            </a:r>
            <a:endParaRPr lang="en-US" sz="2400" dirty="0"/>
          </a:p>
        </p:txBody>
      </p:sp>
      <p:pic>
        <p:nvPicPr>
          <p:cNvPr id="6" name="Picture 5"/>
          <p:cNvPicPr>
            <a:picLocks noChangeAspect="1"/>
          </p:cNvPicPr>
          <p:nvPr/>
        </p:nvPicPr>
        <p:blipFill>
          <a:blip r:embed="rId3"/>
          <a:stretch>
            <a:fillRect/>
          </a:stretch>
        </p:blipFill>
        <p:spPr>
          <a:xfrm>
            <a:off x="634998" y="423333"/>
            <a:ext cx="2624668" cy="2652889"/>
          </a:xfrm>
          <a:prstGeom prst="ellipse">
            <a:avLst/>
          </a:prstGeom>
        </p:spPr>
      </p:pic>
      <p:pic>
        <p:nvPicPr>
          <p:cNvPr id="7" name="Picture 6"/>
          <p:cNvPicPr>
            <a:picLocks noChangeAspect="1"/>
          </p:cNvPicPr>
          <p:nvPr/>
        </p:nvPicPr>
        <p:blipFill>
          <a:blip r:embed="rId4"/>
          <a:stretch>
            <a:fillRect/>
          </a:stretch>
        </p:blipFill>
        <p:spPr>
          <a:xfrm>
            <a:off x="6468605" y="3443111"/>
            <a:ext cx="2534283" cy="2539757"/>
          </a:xfrm>
          <a:prstGeom prst="ellipse">
            <a:avLst/>
          </a:prstGeom>
        </p:spPr>
      </p:pic>
      <p:pic>
        <p:nvPicPr>
          <p:cNvPr id="8" name="Picture 7"/>
          <p:cNvPicPr>
            <a:picLocks noChangeAspect="1"/>
          </p:cNvPicPr>
          <p:nvPr/>
        </p:nvPicPr>
        <p:blipFill rotWithShape="1">
          <a:blip r:embed="rId5"/>
          <a:srcRect l="17917" r="17593"/>
          <a:stretch/>
        </p:blipFill>
        <p:spPr>
          <a:xfrm>
            <a:off x="6039554" y="423333"/>
            <a:ext cx="2624668" cy="2620006"/>
          </a:xfrm>
          <a:prstGeom prst="ellipse">
            <a:avLst/>
          </a:prstGeom>
        </p:spPr>
      </p:pic>
      <p:pic>
        <p:nvPicPr>
          <p:cNvPr id="9" name="Picture 8"/>
          <p:cNvPicPr>
            <a:picLocks noChangeAspect="1"/>
          </p:cNvPicPr>
          <p:nvPr/>
        </p:nvPicPr>
        <p:blipFill rotWithShape="1">
          <a:blip r:embed="rId6"/>
          <a:srcRect l="28704"/>
          <a:stretch/>
        </p:blipFill>
        <p:spPr>
          <a:xfrm>
            <a:off x="3671447" y="122416"/>
            <a:ext cx="1942216" cy="1881362"/>
          </a:xfrm>
          <a:prstGeom prst="ellipse">
            <a:avLst/>
          </a:prstGeom>
        </p:spPr>
      </p:pic>
      <p:pic>
        <p:nvPicPr>
          <p:cNvPr id="10" name="Picture 9"/>
          <p:cNvPicPr>
            <a:picLocks noChangeAspect="1"/>
          </p:cNvPicPr>
          <p:nvPr/>
        </p:nvPicPr>
        <p:blipFill rotWithShape="1">
          <a:blip r:embed="rId7"/>
          <a:srcRect l="29966" r="11392"/>
          <a:stretch/>
        </p:blipFill>
        <p:spPr>
          <a:xfrm>
            <a:off x="4290379" y="4741333"/>
            <a:ext cx="2178226" cy="2049956"/>
          </a:xfrm>
          <a:prstGeom prst="ellipse">
            <a:avLst/>
          </a:prstGeom>
        </p:spPr>
      </p:pic>
      <p:pic>
        <p:nvPicPr>
          <p:cNvPr id="11" name="Picture 10"/>
          <p:cNvPicPr>
            <a:picLocks noChangeAspect="1"/>
          </p:cNvPicPr>
          <p:nvPr/>
        </p:nvPicPr>
        <p:blipFill rotWithShape="1">
          <a:blip r:embed="rId8"/>
          <a:srcRect l="14102" r="11282"/>
          <a:stretch/>
        </p:blipFill>
        <p:spPr>
          <a:xfrm>
            <a:off x="634997" y="3781777"/>
            <a:ext cx="2808113" cy="2825482"/>
          </a:xfrm>
          <a:prstGeom prst="ellipse">
            <a:avLst/>
          </a:prstGeom>
        </p:spPr>
      </p:pic>
    </p:spTree>
    <p:extLst>
      <p:ext uri="{BB962C8B-B14F-4D97-AF65-F5344CB8AC3E}">
        <p14:creationId xmlns:p14="http://schemas.microsoft.com/office/powerpoint/2010/main" val="13722344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50900"/>
            <a:ext cx="9144000" cy="5143500"/>
          </a:xfrm>
          <a:prstGeom prst="rect">
            <a:avLst/>
          </a:prstGeom>
        </p:spPr>
      </p:pic>
    </p:spTree>
    <p:extLst>
      <p:ext uri="{BB962C8B-B14F-4D97-AF65-F5344CB8AC3E}">
        <p14:creationId xmlns:p14="http://schemas.microsoft.com/office/powerpoint/2010/main" val="15767331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7800" y="0"/>
            <a:ext cx="8769107" cy="6858000"/>
          </a:xfrm>
          <a:prstGeom prst="rect">
            <a:avLst/>
          </a:prstGeom>
        </p:spPr>
      </p:pic>
    </p:spTree>
    <p:extLst>
      <p:ext uri="{BB962C8B-B14F-4D97-AF65-F5344CB8AC3E}">
        <p14:creationId xmlns:p14="http://schemas.microsoft.com/office/powerpoint/2010/main" val="40362529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407" y="0"/>
            <a:ext cx="8999186" cy="6858000"/>
          </a:xfrm>
          <a:prstGeom prst="rect">
            <a:avLst/>
          </a:prstGeom>
        </p:spPr>
      </p:pic>
    </p:spTree>
    <p:extLst>
      <p:ext uri="{BB962C8B-B14F-4D97-AF65-F5344CB8AC3E}">
        <p14:creationId xmlns:p14="http://schemas.microsoft.com/office/powerpoint/2010/main" val="131709072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Angles">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1811</TotalTime>
  <Words>1587</Words>
  <Application>Microsoft Macintosh PowerPoint</Application>
  <PresentationFormat>On-screen Show (4:3)</PresentationFormat>
  <Paragraphs>167</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Angles</vt:lpstr>
      <vt:lpstr>prototyping</vt:lpstr>
      <vt:lpstr>PowerPoint Presentation</vt:lpstr>
      <vt:lpstr>THE MARSHMALLOW CHALLENGE</vt:lpstr>
      <vt:lpstr>PowerPoint Presentation</vt:lpstr>
      <vt:lpstr>What is a prototype?</vt:lpstr>
      <vt:lpstr>PowerPoint Presentation</vt:lpstr>
      <vt:lpstr>PowerPoint Presentation</vt:lpstr>
      <vt:lpstr>PowerPoint Presentation</vt:lpstr>
      <vt:lpstr>PowerPoint Presentation</vt:lpstr>
      <vt:lpstr>PowerPoint Presentation</vt:lpstr>
      <vt:lpstr>Paper prototypes</vt:lpstr>
      <vt:lpstr>Clickable/Tappable prototypes</vt:lpstr>
      <vt:lpstr>PowerPoint Presentation</vt:lpstr>
      <vt:lpstr>Prototyping Tips</vt:lpstr>
      <vt:lpstr>PowerPoint Presentation</vt:lpstr>
      <vt:lpstr>PowerPoint Presentation</vt:lpstr>
      <vt:lpstr>resources</vt:lpstr>
      <vt:lpstr>PowerPoint Presentation</vt:lpstr>
      <vt:lpstr>Activity</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PROTOTYPING</dc:title>
  <dc:creator>Abigail Larner</dc:creator>
  <cp:lastModifiedBy>Abigail Larner</cp:lastModifiedBy>
  <cp:revision>34</cp:revision>
  <cp:lastPrinted>2015-05-11T19:18:28Z</cp:lastPrinted>
  <dcterms:created xsi:type="dcterms:W3CDTF">2015-05-07T17:54:51Z</dcterms:created>
  <dcterms:modified xsi:type="dcterms:W3CDTF">2015-05-11T19:34:40Z</dcterms:modified>
</cp:coreProperties>
</file>